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75" r:id="rId3"/>
    <p:sldId id="494" r:id="rId4"/>
    <p:sldId id="506" r:id="rId5"/>
    <p:sldId id="507" r:id="rId6"/>
    <p:sldId id="478" r:id="rId7"/>
    <p:sldId id="495" r:id="rId8"/>
    <p:sldId id="459" r:id="rId9"/>
    <p:sldId id="479" r:id="rId10"/>
    <p:sldId id="496" r:id="rId11"/>
    <p:sldId id="481" r:id="rId12"/>
    <p:sldId id="497" r:id="rId13"/>
    <p:sldId id="460" r:id="rId14"/>
    <p:sldId id="461" r:id="rId15"/>
    <p:sldId id="462" r:id="rId16"/>
    <p:sldId id="483" r:id="rId17"/>
    <p:sldId id="493" r:id="rId18"/>
    <p:sldId id="500" r:id="rId19"/>
    <p:sldId id="463" r:id="rId20"/>
    <p:sldId id="501" r:id="rId21"/>
    <p:sldId id="502" r:id="rId22"/>
    <p:sldId id="503" r:id="rId23"/>
    <p:sldId id="504" r:id="rId24"/>
    <p:sldId id="505" r:id="rId25"/>
    <p:sldId id="472" r:id="rId26"/>
    <p:sldId id="473" r:id="rId27"/>
    <p:sldId id="488" r:id="rId28"/>
    <p:sldId id="489" r:id="rId29"/>
    <p:sldId id="490" r:id="rId30"/>
    <p:sldId id="474" r:id="rId31"/>
    <p:sldId id="491" r:id="rId32"/>
    <p:sldId id="492" r:id="rId33"/>
    <p:sldId id="476" r:id="rId3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02E3C"/>
    <a:srgbClr val="823646"/>
    <a:srgbClr val="8A3A4B"/>
    <a:srgbClr val="A5455A"/>
    <a:srgbClr val="AD495E"/>
    <a:srgbClr val="C00000"/>
    <a:srgbClr val="FF660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8059" autoAdjust="0"/>
  </p:normalViewPr>
  <p:slideViewPr>
    <p:cSldViewPr snapToGrid="0">
      <p:cViewPr varScale="1">
        <p:scale>
          <a:sx n="76" d="100"/>
          <a:sy n="76" d="100"/>
        </p:scale>
        <p:origin x="3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10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19AB33C-0024-44BF-8160-DB9F737BB9CE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3C13C32-8989-429F-B0B7-FA8710BA6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80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7BE7139-D38C-4046-9482-296873737207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E0B3BA0-71C4-49E9-B9B0-9D4C2C017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B3BA0-71C4-49E9-B9B0-9D4C2C0175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3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B4A3-1A65-47C1-859F-7886DFCB3303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1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36E3-AA21-489E-B084-5B0F24926920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2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5EA6-7C74-4B2F-8627-3126057A2F8B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1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702E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702E3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702E3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702E3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702E3C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702E3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  <a:solidFill>
            <a:srgbClr val="702E3C"/>
          </a:solidFill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64427" y="1175653"/>
            <a:ext cx="4258939" cy="4258939"/>
          </a:xfrm>
          <a:prstGeom prst="ellipse">
            <a:avLst/>
          </a:prstGeom>
          <a:solidFill>
            <a:srgbClr val="702E3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702E3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702E3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702E3C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702E3C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5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38F0D-2BB4-4A15-B65F-DDE376747604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EC9D-C2C0-4946-BE60-21288CFF2142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6E40-C377-411A-A835-D18672DD0917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17D5F-B15C-41AB-B907-98C6BDEDD88F}" type="datetime1">
              <a:rPr lang="en-US" smtClean="0"/>
              <a:t>3/16/2017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6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D1E-4CAB-42AF-88DA-CD5C501EB907}" type="datetime1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4B28-9683-4506-8684-68F72C86C05D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3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E67C-1BFE-4AB5-AAF7-06049EF018D1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5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72982-86FD-4A6D-A8B4-BBB5CD29295C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16CE-7637-4D65-AA11-148315786982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E9CB2-2897-44F3-B96C-AE93A821D237}" type="slidenum">
              <a:rPr lang="en-US" smtClean="0"/>
              <a:pPr/>
              <a:t>‹#›</a:t>
            </a:fld>
            <a:r>
              <a:rPr lang="en-US" dirty="0" smtClean="0"/>
              <a:t>of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liu215@as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8.emf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image" Target="../media/image1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9584" y="1362024"/>
            <a:ext cx="9750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702E3C"/>
                </a:solidFill>
                <a:ea typeface="黑体" panose="02010609060101010101" pitchFamily="49" charset="-122"/>
              </a:rPr>
              <a:t>Capacitated Transit Service Network Design with </a:t>
            </a:r>
            <a:r>
              <a:rPr lang="en-US" altLang="zh-CN" sz="3600" b="1" dirty="0" err="1" smtClean="0">
                <a:solidFill>
                  <a:srgbClr val="702E3C"/>
                </a:solidFill>
                <a:ea typeface="黑体" panose="02010609060101010101" pitchFamily="49" charset="-122"/>
              </a:rPr>
              <a:t>Boundedly</a:t>
            </a:r>
            <a:r>
              <a:rPr lang="en-US" altLang="zh-CN" sz="3600" b="1" dirty="0" smtClean="0">
                <a:solidFill>
                  <a:srgbClr val="702E3C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3600" b="1" dirty="0">
                <a:solidFill>
                  <a:srgbClr val="702E3C"/>
                </a:solidFill>
                <a:ea typeface="黑体" panose="02010609060101010101" pitchFamily="49" charset="-122"/>
              </a:rPr>
              <a:t>R</a:t>
            </a:r>
            <a:r>
              <a:rPr lang="en-US" altLang="zh-CN" sz="3600" b="1" dirty="0" smtClean="0">
                <a:solidFill>
                  <a:srgbClr val="702E3C"/>
                </a:solidFill>
                <a:ea typeface="黑体" panose="02010609060101010101" pitchFamily="49" charset="-122"/>
              </a:rPr>
              <a:t>ational Agents</a:t>
            </a:r>
            <a:endParaRPr lang="en-US" sz="2800" b="1" dirty="0">
              <a:solidFill>
                <a:srgbClr val="702E3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2149" y="2649384"/>
            <a:ext cx="10321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702E3C"/>
                </a:solidFill>
              </a:rPr>
              <a:t>Presenter: </a:t>
            </a:r>
            <a:r>
              <a:rPr lang="en-US" sz="2000" b="1" dirty="0" err="1" smtClean="0">
                <a:solidFill>
                  <a:srgbClr val="702E3C"/>
                </a:solidFill>
              </a:rPr>
              <a:t>Jiangtao</a:t>
            </a:r>
            <a:r>
              <a:rPr lang="en-US" sz="2000" b="1" dirty="0" smtClean="0">
                <a:solidFill>
                  <a:srgbClr val="702E3C"/>
                </a:solidFill>
              </a:rPr>
              <a:t> Liu (</a:t>
            </a:r>
            <a:r>
              <a:rPr lang="en-US" sz="2000" u="sng" dirty="0">
                <a:solidFill>
                  <a:srgbClr val="0070C0"/>
                </a:solidFill>
                <a:hlinkClick r:id="rId3"/>
              </a:rPr>
              <a:t>jliu215@asu.edu</a:t>
            </a:r>
            <a:r>
              <a:rPr lang="en-US" sz="2000" b="1" dirty="0" smtClean="0">
                <a:solidFill>
                  <a:srgbClr val="702E3C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702E3C"/>
                </a:solidFill>
              </a:rPr>
              <a:t>Advisor: Dr. </a:t>
            </a:r>
            <a:r>
              <a:rPr lang="en-US" sz="2000" b="1" dirty="0" err="1" smtClean="0">
                <a:solidFill>
                  <a:srgbClr val="702E3C"/>
                </a:solidFill>
              </a:rPr>
              <a:t>Xuesong</a:t>
            </a:r>
            <a:r>
              <a:rPr lang="en-US" sz="2000" b="1" dirty="0" smtClean="0">
                <a:solidFill>
                  <a:srgbClr val="702E3C"/>
                </a:solidFill>
              </a:rPr>
              <a:t> Zhou (</a:t>
            </a:r>
            <a:r>
              <a:rPr lang="en-US" sz="2000" u="sng" dirty="0" smtClean="0">
                <a:solidFill>
                  <a:srgbClr val="0070C0"/>
                </a:solidFill>
              </a:rPr>
              <a:t>xzhou74</a:t>
            </a:r>
            <a:r>
              <a:rPr lang="en-US" sz="2000" u="sng" dirty="0" smtClean="0">
                <a:solidFill>
                  <a:srgbClr val="0070C0"/>
                </a:solidFill>
                <a:hlinkClick r:id="rId3"/>
              </a:rPr>
              <a:t>@asu.edu</a:t>
            </a:r>
            <a:r>
              <a:rPr lang="en-US" sz="2000" b="1" dirty="0" smtClean="0">
                <a:solidFill>
                  <a:srgbClr val="702E3C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702E3C"/>
                </a:solidFill>
              </a:rPr>
              <a:t>School of Sustainable Engineering and the Built Environment</a:t>
            </a:r>
            <a:endParaRPr lang="en-US" sz="2000" b="1" dirty="0">
              <a:solidFill>
                <a:srgbClr val="702E3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702E3C"/>
                </a:solidFill>
              </a:rPr>
              <a:t>Arizona </a:t>
            </a:r>
            <a:r>
              <a:rPr lang="en-US" sz="2000" b="1" dirty="0">
                <a:solidFill>
                  <a:srgbClr val="702E3C"/>
                </a:solidFill>
              </a:rPr>
              <a:t>State </a:t>
            </a:r>
            <a:r>
              <a:rPr lang="en-US" sz="2000" b="1" dirty="0" smtClean="0">
                <a:solidFill>
                  <a:srgbClr val="702E3C"/>
                </a:solidFill>
              </a:rPr>
              <a:t>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77" y="431990"/>
            <a:ext cx="3218073" cy="843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2149" y="5333863"/>
            <a:ext cx="1054193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Reference</a:t>
            </a:r>
            <a:r>
              <a:rPr lang="en-US" dirty="0" smtClean="0"/>
              <a:t>: Liu, J., Zhou, X., 2016. Capacitated transit service network design with </a:t>
            </a:r>
            <a:r>
              <a:rPr lang="en-US" dirty="0" err="1" smtClean="0"/>
              <a:t>boundedly</a:t>
            </a:r>
            <a:r>
              <a:rPr lang="en-US" dirty="0" smtClean="0"/>
              <a:t> rational agents. 	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Transportation research part B </a:t>
            </a:r>
            <a:r>
              <a:rPr lang="en-US" dirty="0" smtClean="0"/>
              <a:t>93, 225-250.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8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10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45433" y="205830"/>
            <a:ext cx="763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702E3C"/>
                </a:solidFill>
              </a:rPr>
              <a:t>2. Challenges and our solutions</a:t>
            </a:r>
            <a:endParaRPr lang="en-US" sz="4000" b="1" dirty="0">
              <a:solidFill>
                <a:srgbClr val="702E3C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433" y="4261930"/>
            <a:ext cx="6930425" cy="20029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81944" y="2587823"/>
            <a:ext cx="2576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vehicles depart from node 1 to node 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825" y="1186605"/>
            <a:ext cx="3912025" cy="280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9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849" y="1145838"/>
            <a:ext cx="11024559" cy="5309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Method 2: </a:t>
            </a:r>
            <a:r>
              <a:rPr lang="en-US" sz="2200" dirty="0">
                <a:cs typeface="Arial" panose="020B0604020202020204" pitchFamily="34" charset="0"/>
              </a:rPr>
              <a:t>Generalized Nash Equilibrium problems:</a:t>
            </a:r>
            <a:endParaRPr lang="en-US" sz="2200" dirty="0" smtClean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11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45433" y="205830"/>
            <a:ext cx="763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702E3C"/>
                </a:solidFill>
              </a:rPr>
              <a:t>2. Challenges and our solutions</a:t>
            </a:r>
            <a:endParaRPr lang="en-US" sz="4000" b="1" dirty="0">
              <a:solidFill>
                <a:srgbClr val="702E3C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96" y="1831686"/>
            <a:ext cx="5566204" cy="533853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401" y="2823686"/>
            <a:ext cx="3903453" cy="45540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2" name="Rectangle 1"/>
          <p:cNvSpPr/>
          <p:nvPr/>
        </p:nvSpPr>
        <p:spPr>
          <a:xfrm>
            <a:off x="3044396" y="2869425"/>
            <a:ext cx="93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Where,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849" y="3800592"/>
            <a:ext cx="10472468" cy="1746632"/>
          </a:xfrm>
          <a:prstGeom prst="rect">
            <a:avLst/>
          </a:prstGeom>
          <a:noFill/>
          <a:ln>
            <a:solidFill>
              <a:srgbClr val="702E3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2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Continuity assumption</a:t>
            </a:r>
            <a:r>
              <a:rPr lang="en-US" b="1" dirty="0"/>
              <a:t>:</a:t>
            </a:r>
            <a:r>
              <a:rPr lang="en-US" dirty="0"/>
              <a:t> the objective function of each player is continuous</a:t>
            </a:r>
            <a:r>
              <a:rPr lang="en-US" dirty="0" smtClean="0"/>
              <a:t>.</a:t>
            </a:r>
          </a:p>
          <a:p>
            <a:pPr marL="285750" indent="-285750">
              <a:spcBef>
                <a:spcPts val="500"/>
              </a:spcBef>
              <a:spcAft>
                <a:spcPts val="2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/>
              <a:t>For more specialized structure of particular GNEPs, it has </a:t>
            </a:r>
            <a:r>
              <a:rPr lang="en-US" dirty="0">
                <a:solidFill>
                  <a:srgbClr val="FF0000"/>
                </a:solidFill>
              </a:rPr>
              <a:t>more strict assumptions</a:t>
            </a:r>
            <a:r>
              <a:rPr lang="en-US" dirty="0"/>
              <a:t>. </a:t>
            </a:r>
          </a:p>
          <a:p>
            <a:pPr marL="285750" indent="-285750">
              <a:spcBef>
                <a:spcPts val="500"/>
              </a:spcBef>
              <a:spcAft>
                <a:spcPts val="2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/>
              <a:t>At present, </a:t>
            </a:r>
            <a:r>
              <a:rPr lang="en-US" b="1" dirty="0">
                <a:solidFill>
                  <a:srgbClr val="C00000"/>
                </a:solidFill>
              </a:rPr>
              <a:t>almost no algorithm </a:t>
            </a:r>
            <a:r>
              <a:rPr lang="en-US" dirty="0"/>
              <a:t>can be shown to be globally convergent under clear or reasonable assumptions (</a:t>
            </a:r>
            <a:r>
              <a:rPr lang="en-US" dirty="0" err="1">
                <a:solidFill>
                  <a:srgbClr val="0000FF"/>
                </a:solidFill>
              </a:rPr>
              <a:t>Facchinei</a:t>
            </a:r>
            <a:r>
              <a:rPr lang="en-US" dirty="0">
                <a:solidFill>
                  <a:srgbClr val="0000FF"/>
                </a:solidFill>
              </a:rPr>
              <a:t>, F., </a:t>
            </a:r>
            <a:r>
              <a:rPr lang="en-US" dirty="0" err="1">
                <a:solidFill>
                  <a:srgbClr val="0000FF"/>
                </a:solidFill>
              </a:rPr>
              <a:t>Kanzow</a:t>
            </a:r>
            <a:r>
              <a:rPr lang="en-US" dirty="0">
                <a:solidFill>
                  <a:srgbClr val="0000FF"/>
                </a:solidFill>
              </a:rPr>
              <a:t>, C., 2010</a:t>
            </a:r>
            <a:r>
              <a:rPr lang="en-US" dirty="0"/>
              <a:t>)</a:t>
            </a:r>
          </a:p>
          <a:p>
            <a:pPr marL="285750" indent="-285750">
              <a:spcBef>
                <a:spcPts val="500"/>
              </a:spcBef>
              <a:spcAft>
                <a:spcPts val="2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/>
              <a:t>In dynamic transit systems, the objective function of each traveler as one player is </a:t>
            </a:r>
            <a:r>
              <a:rPr lang="en-US" b="1" dirty="0">
                <a:solidFill>
                  <a:srgbClr val="C00000"/>
                </a:solidFill>
              </a:rPr>
              <a:t>not continuous</a:t>
            </a:r>
            <a:r>
              <a:rPr lang="en-US" dirty="0"/>
              <a:t>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849" y="1145838"/>
            <a:ext cx="11024559" cy="5309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Method 3: </a:t>
            </a:r>
            <a:r>
              <a:rPr lang="en-US" sz="2200" dirty="0" smtClean="0">
                <a:cs typeface="Arial" panose="020B0604020202020204" pitchFamily="34" charset="0"/>
              </a:rPr>
              <a:t>Simulation-based dynamic transit assignment </a:t>
            </a:r>
            <a:r>
              <a:rPr lang="en-US" sz="2200" dirty="0">
                <a:cs typeface="Arial" panose="020B0604020202020204" pitchFamily="34" charset="0"/>
              </a:rPr>
              <a:t>model (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Poon et al., 2004;Hamdouch and </a:t>
            </a:r>
            <a:r>
              <a:rPr lang="en-US" sz="2000" dirty="0" err="1">
                <a:solidFill>
                  <a:srgbClr val="0000FF"/>
                </a:solidFill>
                <a:cs typeface="Arial" panose="020B0604020202020204" pitchFamily="34" charset="0"/>
              </a:rPr>
              <a:t>Lawphongpanich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, 2008;Nuzzolo et al.,2012</a:t>
            </a:r>
            <a:r>
              <a:rPr lang="en-US" sz="2200" dirty="0">
                <a:cs typeface="Arial" panose="020B0604020202020204" pitchFamily="34" charset="0"/>
              </a:rPr>
              <a:t>)</a:t>
            </a:r>
            <a:endParaRPr lang="en-US" sz="2200" dirty="0" smtClean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12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45433" y="205830"/>
            <a:ext cx="763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702E3C"/>
                </a:solidFill>
              </a:rPr>
              <a:t>2. Challenges and our solutions</a:t>
            </a:r>
            <a:endParaRPr lang="en-US" sz="4000" b="1" dirty="0">
              <a:solidFill>
                <a:srgbClr val="702E3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26443" y="5682398"/>
            <a:ext cx="6941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The general process of simulation-based dynamic </a:t>
            </a:r>
            <a:r>
              <a:rPr lang="en-US" dirty="0" smtClean="0">
                <a:cs typeface="Arial" panose="020B0604020202020204" pitchFamily="34" charset="0"/>
              </a:rPr>
              <a:t>transit assignment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053" y="1991930"/>
            <a:ext cx="7264038" cy="36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166866" y="3741524"/>
            <a:ext cx="5464302" cy="23544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66866" y="1217399"/>
                <a:ext cx="5464302" cy="23593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2060"/>
                    </a:solidFill>
                    <a:cs typeface="Arial" panose="020B0604020202020204" pitchFamily="34" charset="0"/>
                  </a:rPr>
                  <a:t>Our solution:</a:t>
                </a:r>
              </a:p>
              <a:p>
                <a:endParaRPr lang="en-US" b="1" dirty="0" smtClean="0">
                  <a:solidFill>
                    <a:srgbClr val="002060"/>
                  </a:solidFill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cs typeface="Arial" panose="020B0604020202020204" pitchFamily="34" charset="0"/>
                  </a:rPr>
                  <a:t>If </a:t>
                </a:r>
                <a:r>
                  <a:rPr lang="en-US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indifference band </a:t>
                </a:r>
                <a:r>
                  <a:rPr lang="en-US" dirty="0" smtClean="0">
                    <a:cs typeface="Arial" panose="020B0604020202020204" pitchFamily="34" charset="0"/>
                  </a:rPr>
                  <a:t>of agent 1 and agent 2 is 2 and 0, respectively, a </a:t>
                </a:r>
                <a:r>
                  <a:rPr lang="en-US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Network </a:t>
                </a:r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E</a:t>
                </a:r>
                <a:r>
                  <a:rPr lang="en-US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quilibrium with </a:t>
                </a:r>
                <a:r>
                  <a:rPr lang="en-US" dirty="0" err="1">
                    <a:solidFill>
                      <a:srgbClr val="C00000"/>
                    </a:solidFill>
                    <a:cs typeface="Arial" panose="020B0604020202020204" pitchFamily="34" charset="0"/>
                  </a:rPr>
                  <a:t>B</a:t>
                </a:r>
                <a:r>
                  <a:rPr lang="en-US" dirty="0" err="1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oundedly</a:t>
                </a:r>
                <a:r>
                  <a:rPr lang="en-US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 Rational </a:t>
                </a:r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A</a:t>
                </a:r>
                <a:r>
                  <a:rPr lang="en-US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gents </a:t>
                </a:r>
                <a:r>
                  <a:rPr lang="en-US" dirty="0" smtClean="0">
                    <a:cs typeface="Arial" panose="020B0604020202020204" pitchFamily="34" charset="0"/>
                  </a:rPr>
                  <a:t>(NEBRA) exists.</a:t>
                </a:r>
              </a:p>
              <a:p>
                <a:endParaRPr lang="en-US" dirty="0"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00B0F0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=3+2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Clr>
                    <a:srgbClr val="00B0F0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=3+0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866" y="1217399"/>
                <a:ext cx="5464302" cy="2359364"/>
              </a:xfrm>
              <a:prstGeom prst="rect">
                <a:avLst/>
              </a:prstGeom>
              <a:blipFill rotWithShape="0">
                <a:blip r:embed="rId2"/>
                <a:stretch>
                  <a:fillRect l="-891" t="-1285" b="-282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792" y="4279607"/>
            <a:ext cx="2990850" cy="581025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166866" y="5134421"/>
                <a:ext cx="541344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:</a:t>
                </a:r>
                <a:r>
                  <a:rPr lang="en-US" dirty="0">
                    <a:cs typeface="Arial" panose="020B0604020202020204" pitchFamily="34" charset="0"/>
                  </a:rPr>
                  <a:t>Path cost of agent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dirty="0" smtClean="0">
                    <a:cs typeface="Arial" panose="020B0604020202020204" pitchFamily="34" charset="0"/>
                  </a:rPr>
                  <a:t>from </a:t>
                </a:r>
                <a:r>
                  <a:rPr lang="en-US" dirty="0">
                    <a:cs typeface="Arial" panose="020B0604020202020204" pitchFamily="34" charset="0"/>
                  </a:rPr>
                  <a:t>OD pair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 smtClean="0"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:</a:t>
                </a:r>
                <a:r>
                  <a:rPr lang="en-US" dirty="0">
                    <a:cs typeface="Arial" panose="020B0604020202020204" pitchFamily="34" charset="0"/>
                  </a:rPr>
                  <a:t> The minimal path travel cost of OD pair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 smtClean="0"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:</a:t>
                </a:r>
                <a:r>
                  <a:rPr lang="en-US" dirty="0">
                    <a:cs typeface="Arial" panose="020B0604020202020204" pitchFamily="34" charset="0"/>
                  </a:rPr>
                  <a:t> The indifference band </a:t>
                </a:r>
                <a:r>
                  <a:rPr lang="en-US" dirty="0" smtClean="0">
                    <a:cs typeface="Arial" panose="020B0604020202020204" pitchFamily="34" charset="0"/>
                  </a:rPr>
                  <a:t>of agent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866" y="5134421"/>
                <a:ext cx="5413442" cy="923330"/>
              </a:xfrm>
              <a:prstGeom prst="rect">
                <a:avLst/>
              </a:prstGeom>
              <a:blipFill rotWithShape="0"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78" y="1806315"/>
            <a:ext cx="4772851" cy="259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747104" y="4624659"/>
            <a:ext cx="48884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Unique solution:</a:t>
            </a:r>
          </a:p>
          <a:p>
            <a:pPr marL="285750" indent="-285750"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cs typeface="Arial" panose="020B0604020202020204" pitchFamily="34" charset="0"/>
              </a:rPr>
              <a:t>Path cost of agent 1 is </a:t>
            </a:r>
            <a:r>
              <a:rPr lang="en-US" dirty="0" smtClean="0">
                <a:solidFill>
                  <a:srgbClr val="C00000"/>
                </a:solidFill>
                <a:cs typeface="Arial" panose="020B0604020202020204" pitchFamily="34" charset="0"/>
              </a:rPr>
              <a:t>5</a:t>
            </a:r>
            <a:r>
              <a:rPr lang="en-US" dirty="0" smtClean="0">
                <a:cs typeface="Arial" panose="020B0604020202020204" pitchFamily="34" charset="0"/>
              </a:rPr>
              <a:t>;</a:t>
            </a:r>
          </a:p>
          <a:p>
            <a:pPr marL="285750" indent="-285750"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cs typeface="Arial" panose="020B0604020202020204" pitchFamily="34" charset="0"/>
              </a:rPr>
              <a:t>Path cost of agent 2 is </a:t>
            </a:r>
            <a:r>
              <a:rPr lang="en-US" dirty="0" smtClean="0">
                <a:solidFill>
                  <a:srgbClr val="C00000"/>
                </a:solidFill>
                <a:cs typeface="Arial" panose="020B0604020202020204" pitchFamily="34" charset="0"/>
              </a:rPr>
              <a:t>3</a:t>
            </a:r>
            <a:r>
              <a:rPr lang="en-US" dirty="0" smtClean="0">
                <a:cs typeface="Arial" panose="020B0604020202020204" pitchFamily="34" charset="0"/>
              </a:rPr>
              <a:t>.</a:t>
            </a:r>
          </a:p>
          <a:p>
            <a:endParaRPr lang="en-US" dirty="0" smtClean="0"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C00000"/>
                </a:solidFill>
                <a:cs typeface="Arial" panose="020B0604020202020204" pitchFamily="34" charset="0"/>
              </a:rPr>
              <a:t>Wardrop’s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 UE </a:t>
            </a:r>
            <a:r>
              <a:rPr lang="en-US" dirty="0" smtClean="0">
                <a:solidFill>
                  <a:srgbClr val="C00000"/>
                </a:solidFill>
                <a:cs typeface="Arial" panose="020B0604020202020204" pitchFamily="34" charset="0"/>
              </a:rPr>
              <a:t>cannot be satisfied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66866" y="3741479"/>
            <a:ext cx="52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Agent-based </a:t>
            </a:r>
            <a:r>
              <a:rPr lang="en-US" dirty="0" err="1"/>
              <a:t>b</a:t>
            </a:r>
            <a:r>
              <a:rPr lang="en-US" dirty="0" err="1" smtClean="0"/>
              <a:t>oundedly</a:t>
            </a:r>
            <a:r>
              <a:rPr lang="en-US" dirty="0" smtClean="0"/>
              <a:t> </a:t>
            </a:r>
            <a:r>
              <a:rPr lang="en-US" dirty="0"/>
              <a:t>rational travel </a:t>
            </a:r>
            <a:r>
              <a:rPr lang="en-US" dirty="0" smtClean="0"/>
              <a:t>behavior</a:t>
            </a:r>
            <a:r>
              <a:rPr lang="en-US" dirty="0" smtClean="0">
                <a:cs typeface="Arial" panose="020B0604020202020204" pitchFamily="34" charset="0"/>
              </a:rPr>
              <a:t>:</a:t>
            </a:r>
            <a:endParaRPr lang="en-US" dirty="0">
              <a:cs typeface="Arial" panose="020B0604020202020204" pitchFamily="34" charset="0"/>
            </a:endParaRPr>
          </a:p>
        </p:txBody>
      </p:sp>
      <p:grpSp>
        <p:nvGrpSpPr>
          <p:cNvPr id="18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9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45433" y="205830"/>
            <a:ext cx="763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702E3C"/>
                </a:solidFill>
              </a:rPr>
              <a:t>2. Challenges and our solutions</a:t>
            </a:r>
            <a:endParaRPr lang="en-US" sz="4000" b="1" dirty="0">
              <a:solidFill>
                <a:srgbClr val="702E3C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604" y="1009965"/>
            <a:ext cx="5592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Our proposed method: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Network Equilibrium with </a:t>
            </a:r>
            <a:r>
              <a:rPr lang="en-US" sz="2000" dirty="0" err="1">
                <a:solidFill>
                  <a:srgbClr val="C00000"/>
                </a:solidFill>
                <a:cs typeface="Arial" panose="020B0604020202020204" pitchFamily="34" charset="0"/>
              </a:rPr>
              <a:t>Boundedly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 Rational Agents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5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121" y="1041824"/>
            <a:ext cx="11088086" cy="4429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cs typeface="Arial" panose="020B0604020202020204" pitchFamily="34" charset="0"/>
              </a:rPr>
              <a:t>2. </a:t>
            </a:r>
            <a:r>
              <a:rPr lang="en-US" sz="2400" dirty="0" smtClean="0">
                <a:cs typeface="Arial" panose="020B0604020202020204" pitchFamily="34" charset="0"/>
              </a:rPr>
              <a:t>How to model the </a:t>
            </a:r>
            <a:r>
              <a:rPr lang="en-US" sz="2400" dirty="0" smtClean="0"/>
              <a:t>interactions </a:t>
            </a:r>
            <a:r>
              <a:rPr lang="en-US" sz="2400" dirty="0"/>
              <a:t>among </a:t>
            </a:r>
            <a:r>
              <a:rPr lang="en-US" sz="2400" dirty="0" smtClean="0"/>
              <a:t>passengers </a:t>
            </a:r>
            <a:r>
              <a:rPr lang="en-US" sz="2400" dirty="0" smtClean="0">
                <a:cs typeface="Arial" panose="020B0604020202020204" pitchFamily="34" charset="0"/>
              </a:rPr>
              <a:t>under tight capacity constraints in transit systems?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rgbClr val="002060"/>
                </a:solidFill>
              </a:rPr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6191" y="5877114"/>
                <a:ext cx="54198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 the Space-time network, </a:t>
                </a:r>
                <a:r>
                  <a:rPr lang="en-US" sz="1600" b="1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vetex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𝒊</m:t>
                    </m:r>
                    <m:r>
                      <a:rPr lang="en-US" sz="1600" b="1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1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sz="1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arc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𝒋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91" y="5877114"/>
                <a:ext cx="5419809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6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1" y="1888694"/>
            <a:ext cx="5105400" cy="3945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44241" y="1611151"/>
                <a:ext cx="4822736" cy="45702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Passenger’s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path travel time calculation </a:t>
                </a:r>
                <a:r>
                  <a:rPr lang="en-US" sz="2000" dirty="0" smtClean="0"/>
                  <a:t>is different with traditional flow-based link/path cost function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Binary</a:t>
                </a:r>
                <a:r>
                  <a:rPr lang="en-US" altLang="zh-CN" sz="2000" dirty="0"/>
                  <a:t> variables: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sz="2000" dirty="0"/>
                  <a:t>; if passenger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/>
                  <a:t> will choose </a:t>
                </a:r>
                <a:r>
                  <a:rPr lang="en-US" sz="2000" dirty="0"/>
                  <a:t>arc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pPr marL="285750" indent="-285750">
                  <a:lnSpc>
                    <a:spcPct val="150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altLang="zh-CN" sz="2000" b="1" dirty="0"/>
                  <a:t>Travel cost</a:t>
                </a:r>
                <a:r>
                  <a:rPr lang="zh-CN" altLang="en-US" sz="2000" dirty="0"/>
                  <a:t>：</a:t>
                </a:r>
                <a:r>
                  <a:rPr lang="en-US" altLang="zh-CN" sz="2000" dirty="0"/>
                  <a:t>travel </a:t>
                </a:r>
                <a:r>
                  <a:rPr lang="en-US" altLang="zh-CN" sz="2000" dirty="0" smtClean="0"/>
                  <a:t>time</a:t>
                </a:r>
                <a:endParaRPr lang="en-US" sz="2000" dirty="0" smtClean="0"/>
              </a:p>
              <a:p>
                <a:pPr marL="285750" indent="-285750">
                  <a:lnSpc>
                    <a:spcPct val="150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Each passenger’s </a:t>
                </a:r>
                <a:r>
                  <a:rPr lang="en-US" sz="2000" b="1" dirty="0" smtClean="0"/>
                  <a:t>trajectory</a:t>
                </a:r>
                <a:r>
                  <a:rPr lang="en-US" sz="2000" dirty="0"/>
                  <a:t>: </a:t>
                </a:r>
                <a:r>
                  <a:rPr lang="en-US" sz="2000" dirty="0" smtClean="0"/>
                  <a:t>represented by a set of travelling </a:t>
                </a:r>
                <a:r>
                  <a:rPr lang="en-US" sz="2000" dirty="0"/>
                  <a:t>arcs and waiting arcs with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constant travel </a:t>
                </a:r>
                <a:r>
                  <a:rPr lang="en-US" sz="2000" b="1" dirty="0" smtClean="0">
                    <a:solidFill>
                      <a:srgbClr val="C00000"/>
                    </a:solidFill>
                  </a:rPr>
                  <a:t>time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41" y="1611151"/>
                <a:ext cx="4822736" cy="4570290"/>
              </a:xfrm>
              <a:prstGeom prst="rect">
                <a:avLst/>
              </a:prstGeom>
              <a:blipFill rotWithShape="0">
                <a:blip r:embed="rId4"/>
                <a:stretch>
                  <a:fillRect l="-1135" r="-2018" b="-26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17717"/>
            <a:ext cx="1970795" cy="516267"/>
          </a:xfrm>
          <a:prstGeom prst="rect">
            <a:avLst/>
          </a:prstGeom>
        </p:spPr>
      </p:pic>
      <p:grpSp>
        <p:nvGrpSpPr>
          <p:cNvPr id="12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3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45433" y="205830"/>
            <a:ext cx="763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702E3C"/>
                </a:solidFill>
              </a:rPr>
              <a:t>2. Challenges and our solutions</a:t>
            </a:r>
            <a:endParaRPr lang="en-US" sz="40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96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69848" y="30945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3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27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17717"/>
            <a:ext cx="1970795" cy="516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4410" y="1096703"/>
                <a:ext cx="10863180" cy="4674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Objective function: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             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func>
                  </m:oMath>
                </a14:m>
                <a:r>
                  <a:rPr lang="en-US" sz="1800" dirty="0" smtClean="0"/>
                  <a:t>                                                   (1)</a:t>
                </a:r>
              </a:p>
              <a:p>
                <a:pPr marL="0" indent="0">
                  <a:buClr>
                    <a:srgbClr val="C00000"/>
                  </a:buClr>
                  <a:buNone/>
                </a:pPr>
                <a:r>
                  <a:rPr lang="en-US" sz="1900" dirty="0" smtClean="0"/>
                  <a:t>Subject to,</a:t>
                </a:r>
              </a:p>
              <a:p>
                <a:pPr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sz="1900" b="1" dirty="0" smtClean="0">
                    <a:solidFill>
                      <a:srgbClr val="C00000"/>
                    </a:solidFill>
                  </a:rPr>
                  <a:t>Budget </a:t>
                </a:r>
                <a:r>
                  <a:rPr lang="en-US" sz="1900" b="1" dirty="0">
                    <a:solidFill>
                      <a:srgbClr val="C00000"/>
                    </a:solidFill>
                  </a:rPr>
                  <a:t>constraint</a:t>
                </a:r>
                <a:r>
                  <a:rPr lang="en-US" sz="1900" dirty="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 ∀</m:t>
                        </m:r>
                        <m:d>
                          <m:d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)∈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900" dirty="0" smtClean="0"/>
                  <a:t>                                     (2)</a:t>
                </a:r>
              </a:p>
              <a:p>
                <a:pPr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sz="1900" b="1" dirty="0" smtClean="0">
                    <a:solidFill>
                      <a:srgbClr val="C00000"/>
                    </a:solidFill>
                  </a:rPr>
                  <a:t>Capacity </a:t>
                </a:r>
                <a:r>
                  <a:rPr lang="en-US" sz="1900" b="1" dirty="0">
                    <a:solidFill>
                      <a:srgbClr val="C00000"/>
                    </a:solidFill>
                  </a:rPr>
                  <a:t>constraint</a:t>
                </a:r>
                <a:r>
                  <a:rPr lang="en-US" sz="1900" dirty="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nary>
                    <m:r>
                      <a:rPr lang="en-US" sz="19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𝐶𝑎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,  ∀(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900" dirty="0" smtClean="0"/>
                  <a:t>                       (3)</a:t>
                </a:r>
              </a:p>
              <a:p>
                <a:pPr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sz="1900" b="1" dirty="0" smtClean="0">
                    <a:solidFill>
                      <a:srgbClr val="C00000"/>
                    </a:solidFill>
                  </a:rPr>
                  <a:t>Agent-based Flow </a:t>
                </a:r>
                <a:r>
                  <a:rPr lang="en-US" sz="1900" b="1" dirty="0">
                    <a:solidFill>
                      <a:srgbClr val="C00000"/>
                    </a:solidFill>
                  </a:rPr>
                  <a:t>balance constraint</a:t>
                </a:r>
                <a:r>
                  <a:rPr lang="en-US" sz="1900" dirty="0" smtClean="0"/>
                  <a:t>:</a:t>
                </a:r>
              </a:p>
              <a:p>
                <a:pPr marL="0" indent="0" algn="ctr">
                  <a:buClr>
                    <a:srgbClr val="C00000"/>
                  </a:buClr>
                  <a:buNone/>
                </a:pPr>
                <a:r>
                  <a:rPr lang="en-US" sz="1900" dirty="0" smtClean="0"/>
                  <a:t>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:(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nary>
                    <m:r>
                      <a:rPr lang="en-US" sz="19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:(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nary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9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/>
                  <a:t>              (4)</a:t>
                </a:r>
                <a:endParaRPr lang="en-US" sz="1900" dirty="0"/>
              </a:p>
              <a:p>
                <a:pPr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sz="2000" b="1" dirty="0" err="1">
                    <a:solidFill>
                      <a:srgbClr val="C00000"/>
                    </a:solidFill>
                  </a:rPr>
                  <a:t>Boundedly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rational travel decision </a:t>
                </a:r>
                <a:r>
                  <a:rPr lang="en-US" sz="2000" b="1" dirty="0" smtClean="0">
                    <a:solidFill>
                      <a:srgbClr val="C00000"/>
                    </a:solidFill>
                  </a:rPr>
                  <a:t>rule</a:t>
                </a:r>
                <a:r>
                  <a:rPr lang="en-US" sz="1900" dirty="0" smtClean="0"/>
                  <a:t>:</a:t>
                </a:r>
              </a:p>
              <a:p>
                <a:pPr marL="0" indent="0">
                  <a:buClr>
                    <a:srgbClr val="C00000"/>
                  </a:buClr>
                  <a:buNone/>
                </a:pPr>
                <a:r>
                  <a:rPr lang="en-US" sz="1900" dirty="0"/>
                  <a:t> </a:t>
                </a:r>
                <a:r>
                  <a:rPr lang="en-US" sz="19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×</m:t>
                        </m:r>
                        <m:sSubSup>
                          <m:sSubSup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  <m:r>
                      <a:rPr lang="en-US" sz="1900" i="1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190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nary>
                    <m:r>
                      <a:rPr lang="en-US" sz="1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,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900" dirty="0" smtClean="0"/>
                  <a:t>    (5)</a:t>
                </a:r>
              </a:p>
              <a:p>
                <a:pPr>
                  <a:buClr>
                    <a:srgbClr val="C00000"/>
                  </a:buClr>
                  <a:buFont typeface="Courier New" panose="02070309020205020404" pitchFamily="49" charset="0"/>
                  <a:buChar char="o"/>
                </a:pPr>
                <a:r>
                  <a:rPr lang="en-US" sz="1900" b="1" dirty="0" smtClean="0">
                    <a:solidFill>
                      <a:srgbClr val="C00000"/>
                    </a:solidFill>
                  </a:rPr>
                  <a:t>Binary </a:t>
                </a:r>
                <a:r>
                  <a:rPr lang="en-US" sz="1900" b="1" dirty="0">
                    <a:solidFill>
                      <a:srgbClr val="C00000"/>
                    </a:solidFill>
                  </a:rPr>
                  <a:t>variables</a:t>
                </a:r>
                <a:r>
                  <a:rPr lang="en-US" sz="19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1900" dirty="0"/>
                  <a:t>	</a:t>
                </a:r>
                <a:endParaRPr lang="en-US" sz="1900" dirty="0" smtClean="0"/>
              </a:p>
              <a:p>
                <a:pPr marL="514350" indent="-514350">
                  <a:buAutoNum type="arabicParenBoth"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8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4410" y="1096703"/>
                <a:ext cx="10863180" cy="4674369"/>
              </a:xfrm>
              <a:blipFill rotWithShape="0">
                <a:blip r:embed="rId3"/>
                <a:stretch>
                  <a:fillRect l="-2245" t="-1434" b="-4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972573" y="271344"/>
            <a:ext cx="84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3</a:t>
            </a:r>
            <a:r>
              <a:rPr lang="en-US" sz="3600" b="1" dirty="0" smtClean="0">
                <a:solidFill>
                  <a:srgbClr val="702E3C"/>
                </a:solidFill>
              </a:rPr>
              <a:t>. Our proposed mathematical formulation</a:t>
            </a:r>
            <a:endParaRPr lang="en-US" sz="3600" b="1" dirty="0">
              <a:solidFill>
                <a:srgbClr val="702E3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0601" y="5775740"/>
            <a:ext cx="5619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Single-level 0-1 integer programming model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69848" y="30945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3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27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963" y="5943596"/>
            <a:ext cx="1970795" cy="516267"/>
          </a:xfrm>
          <a:prstGeom prst="rect">
            <a:avLst/>
          </a:prstGeom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664410" y="1096703"/>
            <a:ext cx="10863180" cy="4658264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US" sz="2400" b="1" dirty="0" err="1" smtClean="0"/>
              <a:t>Boundedly</a:t>
            </a:r>
            <a:r>
              <a:rPr lang="en-US" sz="2400" b="1" dirty="0" smtClean="0"/>
              <a:t> </a:t>
            </a:r>
            <a:r>
              <a:rPr lang="en-US" sz="2400" b="1" dirty="0"/>
              <a:t>rational travel decision </a:t>
            </a:r>
            <a:r>
              <a:rPr lang="en-US" sz="2400" b="1" dirty="0" smtClean="0"/>
              <a:t>rule</a:t>
            </a:r>
            <a:r>
              <a:rPr lang="en-US" sz="2400" dirty="0" smtClean="0"/>
              <a:t>:</a:t>
            </a:r>
          </a:p>
          <a:p>
            <a:pPr marL="0" indent="0">
              <a:buClr>
                <a:srgbClr val="C00000"/>
              </a:buClr>
              <a:buNone/>
            </a:pPr>
            <a:endParaRPr lang="en-US" sz="19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46321" y="1507312"/>
                <a:ext cx="3901124" cy="212058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Enumerate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feasible path for the potential shortest path:</a:t>
                </a: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321" y="1507312"/>
                <a:ext cx="3901124" cy="2120581"/>
              </a:xfrm>
              <a:prstGeom prst="rect">
                <a:avLst/>
              </a:prstGeom>
              <a:blipFill rotWithShape="0">
                <a:blip r:embed="rId3"/>
                <a:stretch>
                  <a:fillRect l="-1090" t="-1143" r="-20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887321" y="2088096"/>
                <a:ext cx="2404441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∀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1" y="2088096"/>
                <a:ext cx="2404441" cy="396006"/>
              </a:xfrm>
              <a:prstGeom prst="rect">
                <a:avLst/>
              </a:prstGeom>
              <a:blipFill rotWithShape="0">
                <a:blip r:embed="rId4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931690" y="2564335"/>
                <a:ext cx="4235840" cy="415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90" y="2564335"/>
                <a:ext cx="4235840" cy="415114"/>
              </a:xfrm>
              <a:prstGeom prst="rect">
                <a:avLst/>
              </a:prstGeom>
              <a:blipFill rotWithShape="0"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069848" y="2031061"/>
            <a:ext cx="3959524" cy="10985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7" idx="3"/>
            <a:endCxn id="20" idx="1"/>
          </p:cNvCxnSpPr>
          <p:nvPr/>
        </p:nvCxnSpPr>
        <p:spPr>
          <a:xfrm flipV="1">
            <a:off x="5029372" y="2567603"/>
            <a:ext cx="816949" cy="127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69848" y="4152570"/>
            <a:ext cx="207016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Path cost of agent a</a:t>
            </a:r>
            <a:endParaRPr lang="en-US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896841" y="4128699"/>
                <a:ext cx="4209990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cs typeface="Arial" panose="020B0604020202020204" pitchFamily="34" charset="0"/>
                  </a:rPr>
                  <a:t>Path cost of one feasible path of OD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 smtClean="0">
                    <a:cs typeface="Arial" panose="020B0604020202020204" pitchFamily="34" charset="0"/>
                  </a:rPr>
                  <a:t> of agent a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841" y="4128699"/>
                <a:ext cx="4209990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010" t="-3704" b="-1296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8446726" y="4109526"/>
            <a:ext cx="244163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Indifference band of agent a</a:t>
            </a:r>
            <a:endParaRPr lang="en-US" dirty="0">
              <a:cs typeface="Arial" panose="020B0604020202020204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2398143" y="3423920"/>
            <a:ext cx="4580627" cy="703214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0"/>
          </p:cNvCxnSpPr>
          <p:nvPr/>
        </p:nvCxnSpPr>
        <p:spPr>
          <a:xfrm flipV="1">
            <a:off x="6001836" y="3511583"/>
            <a:ext cx="1615687" cy="61711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0"/>
          </p:cNvCxnSpPr>
          <p:nvPr/>
        </p:nvCxnSpPr>
        <p:spPr>
          <a:xfrm flipH="1" flipV="1">
            <a:off x="8446727" y="3533165"/>
            <a:ext cx="1220817" cy="576361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069848" y="5357240"/>
                <a:ext cx="9454917" cy="428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5357240"/>
                <a:ext cx="9454917" cy="428387"/>
              </a:xfrm>
              <a:prstGeom prst="rect">
                <a:avLst/>
              </a:prstGeom>
              <a:blipFill rotWithShape="0">
                <a:blip r:embed="rId7"/>
                <a:stretch>
                  <a:fillRect l="-3611" t="-98571" b="-15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 flipH="1">
            <a:off x="2099338" y="4548421"/>
            <a:ext cx="5593" cy="7923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987919" y="4786517"/>
            <a:ext cx="13917" cy="638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8260504" y="4774952"/>
            <a:ext cx="1337687" cy="680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59419" y="5398842"/>
            <a:ext cx="2645923" cy="3962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880323" y="5404409"/>
            <a:ext cx="3866198" cy="3962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945003" y="5427599"/>
            <a:ext cx="501724" cy="3962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1972573" y="271344"/>
            <a:ext cx="84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3</a:t>
            </a:r>
            <a:r>
              <a:rPr lang="en-US" sz="3600" b="1" dirty="0" smtClean="0">
                <a:solidFill>
                  <a:srgbClr val="702E3C"/>
                </a:solidFill>
              </a:rPr>
              <a:t>. Our proposed mathematical formulation</a:t>
            </a:r>
            <a:endParaRPr lang="en-US" sz="3600" b="1" dirty="0">
              <a:solidFill>
                <a:srgbClr val="702E3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3698" y="1692245"/>
            <a:ext cx="11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7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400" b="1" dirty="0" smtClean="0">
                    <a:cs typeface="Arial" panose="020B0604020202020204" pitchFamily="34" charset="0"/>
                  </a:rPr>
                  <a:t>Bi-level programming formulation:</a:t>
                </a:r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400" b="1" dirty="0" smtClean="0">
                    <a:cs typeface="Arial" panose="020B0604020202020204" pitchFamily="34" charset="0"/>
                  </a:rPr>
                  <a:t>The upper-level model:</a:t>
                </a:r>
              </a:p>
              <a:p>
                <a:pPr marL="0" indent="0" algn="ctr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1" dirty="0" smtClean="0">
                  <a:cs typeface="Arial" panose="020B0604020202020204" pitchFamily="34" charset="0"/>
                </a:endParaRPr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000" dirty="0" err="1" smtClean="0">
                    <a:cs typeface="Arial" panose="020B0604020202020204" pitchFamily="34" charset="0"/>
                  </a:rPr>
                  <a:t>S.t.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(1) Budget constraints, and (2) binary line selection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 smtClean="0">
                  <a:cs typeface="Arial" panose="020B0604020202020204" pitchFamily="34" charset="0"/>
                </a:endParaRPr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200" b="1" dirty="0" smtClean="0">
                    <a:cs typeface="Arial" panose="020B0604020202020204" pitchFamily="34" charset="0"/>
                  </a:rPr>
                  <a:t>The lower-level model:</a:t>
                </a:r>
              </a:p>
              <a:p>
                <a:pPr marL="0" indent="0" algn="ctr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000" b="1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The best case (risk-prone manager):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func>
                  </m:oMath>
                </a14:m>
                <a:r>
                  <a:rPr lang="en-US" sz="2000" dirty="0" smtClean="0">
                    <a:cs typeface="Arial" panose="020B0604020202020204" pitchFamily="34" charset="0"/>
                  </a:rPr>
                  <a:t>;</a:t>
                </a:r>
                <a:r>
                  <a:rPr lang="en-US" sz="2000" b="1" dirty="0">
                    <a:cs typeface="Arial" panose="020B0604020202020204" pitchFamily="34" charset="0"/>
                  </a:rPr>
                  <a:t> </a:t>
                </a:r>
                <a:endParaRPr lang="en-US" sz="2000" b="1" dirty="0" smtClean="0">
                  <a:cs typeface="Arial" panose="020B0604020202020204" pitchFamily="34" charset="0"/>
                </a:endParaRPr>
              </a:p>
              <a:p>
                <a:pPr marL="0" indent="0" algn="ctr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000" b="1" dirty="0" smtClean="0">
                    <a:cs typeface="Arial" panose="020B0604020202020204" pitchFamily="34" charset="0"/>
                  </a:rPr>
                  <a:t>The worst case (risk-averse manager):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func>
                  </m:oMath>
                </a14:m>
                <a:r>
                  <a:rPr lang="en-US" sz="2000" dirty="0" smtClean="0">
                    <a:cs typeface="Arial" panose="020B0604020202020204" pitchFamily="34" charset="0"/>
                  </a:rPr>
                  <a:t>;</a:t>
                </a:r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000" dirty="0" err="1">
                    <a:cs typeface="Arial" panose="020B0604020202020204" pitchFamily="34" charset="0"/>
                  </a:rPr>
                  <a:t>S.t</a:t>
                </a:r>
                <a:r>
                  <a:rPr lang="en-US" sz="2000" dirty="0" err="1" smtClean="0">
                    <a:cs typeface="Arial" panose="020B0604020202020204" pitchFamily="34" charset="0"/>
                  </a:rPr>
                  <a:t>.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(1) agent-based flow </a:t>
                </a:r>
                <a:r>
                  <a:rPr lang="en-US" sz="2000" dirty="0"/>
                  <a:t>balance </a:t>
                </a:r>
                <a:r>
                  <a:rPr lang="en-US" sz="2000" dirty="0" smtClean="0"/>
                  <a:t>constraint,</a:t>
                </a:r>
                <a:r>
                  <a:rPr lang="en-US" sz="2000" dirty="0" smtClean="0">
                    <a:cs typeface="Arial" panose="020B0604020202020204" pitchFamily="34" charset="0"/>
                  </a:rPr>
                  <a:t> (2) vehicle </a:t>
                </a:r>
                <a:r>
                  <a:rPr lang="en-US" sz="2000" dirty="0" smtClean="0"/>
                  <a:t>capacity constraints, (3) </a:t>
                </a:r>
                <a:r>
                  <a:rPr lang="en-US" sz="2000" dirty="0" err="1" smtClean="0"/>
                  <a:t>boundedly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rational travel decision </a:t>
                </a:r>
                <a:r>
                  <a:rPr lang="en-US" sz="2000" dirty="0" smtClean="0"/>
                  <a:t>rule, and (4) binary traveler’s service arc selection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en-US" sz="2000" dirty="0" smtClean="0">
                  <a:cs typeface="Arial" panose="020B0604020202020204" pitchFamily="34" charset="0"/>
                </a:endParaRPr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endParaRPr lang="en-US" sz="2200" dirty="0" smtClean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  <a:blipFill rotWithShape="0">
                <a:blip r:embed="rId2"/>
                <a:stretch>
                  <a:fillRect l="-871" t="-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17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2573" y="271344"/>
            <a:ext cx="84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3</a:t>
            </a:r>
            <a:r>
              <a:rPr lang="en-US" sz="3600" b="1" dirty="0" smtClean="0">
                <a:solidFill>
                  <a:srgbClr val="702E3C"/>
                </a:solidFill>
              </a:rPr>
              <a:t>. Our proposed mathematical formulation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83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b="1" dirty="0" smtClean="0">
                    <a:cs typeface="Arial" panose="020B0604020202020204" pitchFamily="34" charset="0"/>
                  </a:rPr>
                  <a:t>Why we choose agent-based model?</a:t>
                </a:r>
              </a:p>
              <a:p>
                <a:pPr>
                  <a:spcAft>
                    <a:spcPts val="500"/>
                  </a:spcAft>
                  <a:buClr>
                    <a:srgbClr val="00B0F0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 smtClean="0">
                    <a:cs typeface="Arial" panose="020B0604020202020204" pitchFamily="34" charset="0"/>
                  </a:rPr>
                  <a:t>Each agent could have </a:t>
                </a:r>
                <a:r>
                  <a:rPr lang="en-US" sz="2200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one specific indifference band </a:t>
                </a:r>
                <a:r>
                  <a:rPr lang="en-US" sz="2200" dirty="0" smtClean="0">
                    <a:cs typeface="Arial" panose="020B0604020202020204" pitchFamily="34" charset="0"/>
                  </a:rPr>
                  <a:t>in the real world</a:t>
                </a:r>
              </a:p>
              <a:p>
                <a:pPr>
                  <a:spcAft>
                    <a:spcPts val="500"/>
                  </a:spcAft>
                  <a:buClr>
                    <a:srgbClr val="00B0F0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 smtClean="0">
                    <a:cs typeface="Arial" panose="020B0604020202020204" pitchFamily="34" charset="0"/>
                  </a:rPr>
                  <a:t>Agent-based flow balance constraint could be used to build a </a:t>
                </a:r>
                <a:r>
                  <a:rPr lang="en-US" sz="2200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time-dependent shortest path problem</a:t>
                </a:r>
                <a:r>
                  <a:rPr lang="en-US" sz="2200" dirty="0" smtClean="0">
                    <a:cs typeface="Arial" panose="020B0604020202020204" pitchFamily="34" charset="0"/>
                  </a:rPr>
                  <a:t> through </a:t>
                </a:r>
                <a:r>
                  <a:rPr lang="en-US" sz="2200" dirty="0" err="1" smtClean="0">
                    <a:cs typeface="Arial" panose="020B0604020202020204" pitchFamily="34" charset="0"/>
                  </a:rPr>
                  <a:t>Lagrangian</a:t>
                </a:r>
                <a:r>
                  <a:rPr lang="en-US" sz="2200" dirty="0" smtClean="0">
                    <a:cs typeface="Arial" panose="020B0604020202020204" pitchFamily="34" charset="0"/>
                  </a:rPr>
                  <a:t> decomposition</a:t>
                </a:r>
              </a:p>
              <a:p>
                <a:pPr>
                  <a:spcAft>
                    <a:spcPts val="500"/>
                  </a:spcAft>
                  <a:buClr>
                    <a:srgbClr val="00B0F0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 smtClean="0">
                    <a:cs typeface="Arial" panose="020B0604020202020204" pitchFamily="34" charset="0"/>
                  </a:rPr>
                  <a:t>Flow-based multi-class assignment method is hard to be formulated </a:t>
                </a:r>
                <a:r>
                  <a:rPr lang="en-US" sz="2200" dirty="0">
                    <a:cs typeface="Arial" panose="020B0604020202020204" pitchFamily="34" charset="0"/>
                  </a:rPr>
                  <a:t>for </a:t>
                </a:r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bounded </a:t>
                </a:r>
                <a:r>
                  <a:rPr lang="en-US" sz="2200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rationality</a:t>
                </a:r>
                <a:r>
                  <a:rPr lang="en-US" sz="2200" dirty="0" smtClean="0"/>
                  <a:t>, because a class of passengers can choose </a:t>
                </a:r>
                <a:r>
                  <a:rPr lang="en-US" sz="2200" dirty="0" smtClean="0">
                    <a:solidFill>
                      <a:srgbClr val="C00000"/>
                    </a:solidFill>
                  </a:rPr>
                  <a:t>multiple paths with different travel cost</a:t>
                </a:r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under tight capacity constraints</a:t>
                </a:r>
                <a:r>
                  <a:rPr lang="en-US" sz="2200" dirty="0" smtClean="0"/>
                  <a:t>.</a:t>
                </a:r>
              </a:p>
              <a:p>
                <a:pPr marL="0" indent="0" algn="ctr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  <m:r>
                      <a:rPr lang="en-US" sz="2000" b="0" i="1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𝛷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nary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(5)</a:t>
                </a:r>
                <a:endParaRPr lang="en-US" sz="2000" dirty="0"/>
              </a:p>
              <a:p>
                <a:pPr>
                  <a:spcAft>
                    <a:spcPts val="500"/>
                  </a:spcAft>
                  <a:buClr>
                    <a:srgbClr val="00B0F0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cs typeface="Arial" panose="020B0604020202020204" pitchFamily="34" charset="0"/>
                  </a:rPr>
                  <a:t>If we </a:t>
                </a:r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don’t </a:t>
                </a:r>
                <a:r>
                  <a:rPr lang="en-US" sz="2200" dirty="0">
                    <a:cs typeface="Arial" panose="020B0604020202020204" pitchFamily="34" charset="0"/>
                  </a:rPr>
                  <a:t>consider bounded rationality, the f</a:t>
                </a:r>
                <a:r>
                  <a:rPr lang="en-US" sz="2200" dirty="0" smtClean="0">
                    <a:cs typeface="Arial" panose="020B0604020202020204" pitchFamily="34" charset="0"/>
                  </a:rPr>
                  <a:t>low-based assignment </a:t>
                </a:r>
                <a:r>
                  <a:rPr lang="en-US" sz="2200" dirty="0">
                    <a:cs typeface="Arial" panose="020B0604020202020204" pitchFamily="34" charset="0"/>
                  </a:rPr>
                  <a:t>model could have </a:t>
                </a:r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less side </a:t>
                </a:r>
                <a:r>
                  <a:rPr lang="en-US" sz="2200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constraints</a:t>
                </a:r>
                <a:r>
                  <a:rPr lang="en-US" sz="2200" dirty="0" smtClean="0"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  <a:blipFill rotWithShape="0">
                <a:blip r:embed="rId2"/>
                <a:stretch>
                  <a:fillRect l="-1143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18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2573" y="271344"/>
            <a:ext cx="84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3</a:t>
            </a:r>
            <a:r>
              <a:rPr lang="en-US" sz="3600" b="1" dirty="0" smtClean="0">
                <a:solidFill>
                  <a:srgbClr val="702E3C"/>
                </a:solidFill>
              </a:rPr>
              <a:t>. Our proposed mathematical formulation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8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129" y="1843120"/>
            <a:ext cx="10058400" cy="4429664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pPr marL="0" indent="0">
              <a:buNone/>
            </a:pPr>
            <a:r>
              <a:rPr lang="en-US" sz="2200" dirty="0" smtClean="0">
                <a:solidFill>
                  <a:srgbClr val="002060"/>
                </a:solidFill>
              </a:rPr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19" y="1155185"/>
            <a:ext cx="7393202" cy="5556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11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3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71977" y="259598"/>
            <a:ext cx="585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2E3C"/>
                </a:solidFill>
              </a:rPr>
              <a:t>4. Our proposed algorithm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13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141"/>
            <a:ext cx="10515600" cy="480488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702E3C"/>
                </a:solidFill>
              </a:rPr>
              <a:t>Introduction</a:t>
            </a:r>
            <a:endParaRPr lang="en-US" b="1" dirty="0">
              <a:solidFill>
                <a:srgbClr val="702E3C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702E3C"/>
                </a:solidFill>
              </a:rPr>
              <a:t>Challenges and our solutions</a:t>
            </a:r>
            <a:endParaRPr lang="en-US" b="1" dirty="0">
              <a:solidFill>
                <a:srgbClr val="702E3C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702E3C"/>
                </a:solidFill>
              </a:rPr>
              <a:t>A 0-1 integer linear programming formulation</a:t>
            </a:r>
            <a:endParaRPr lang="en-US" b="1" dirty="0">
              <a:solidFill>
                <a:srgbClr val="702E3C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rgbClr val="702E3C"/>
                </a:solidFill>
              </a:rPr>
              <a:t>Lagrangian</a:t>
            </a:r>
            <a:r>
              <a:rPr lang="en-US" b="1" dirty="0">
                <a:solidFill>
                  <a:srgbClr val="702E3C"/>
                </a:solidFill>
              </a:rPr>
              <a:t> </a:t>
            </a:r>
            <a:r>
              <a:rPr lang="en-US" b="1" dirty="0" smtClean="0">
                <a:solidFill>
                  <a:srgbClr val="702E3C"/>
                </a:solidFill>
              </a:rPr>
              <a:t>decomposition for </a:t>
            </a:r>
            <a:r>
              <a:rPr lang="en-US" b="1" dirty="0">
                <a:solidFill>
                  <a:srgbClr val="702E3C"/>
                </a:solidFill>
              </a:rPr>
              <a:t>large-scale applications </a:t>
            </a:r>
            <a:endParaRPr lang="en-US" b="1" dirty="0" smtClean="0">
              <a:solidFill>
                <a:srgbClr val="702E3C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702E3C"/>
                </a:solidFill>
              </a:rPr>
              <a:t>Discussion</a:t>
            </a:r>
            <a:endParaRPr lang="en-US" b="1" dirty="0">
              <a:solidFill>
                <a:srgbClr val="702E3C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702E3C"/>
                </a:solidFill>
              </a:rPr>
              <a:t>Case study</a:t>
            </a:r>
            <a:endParaRPr lang="en-US" b="1" dirty="0">
              <a:solidFill>
                <a:srgbClr val="702E3C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702E3C"/>
                </a:solidFill>
              </a:rPr>
              <a:t>Conclusions and future research</a:t>
            </a:r>
            <a:endParaRPr lang="en-US" b="1" dirty="0">
              <a:solidFill>
                <a:srgbClr val="702E3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16902" y="256893"/>
            <a:ext cx="1958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702E3C"/>
                </a:solidFill>
              </a:rPr>
              <a:t>Outline</a:t>
            </a:r>
            <a:endParaRPr lang="en-US" sz="4400" b="1" dirty="0">
              <a:solidFill>
                <a:srgbClr val="702E3C"/>
              </a:solidFill>
            </a:endParaRPr>
          </a:p>
        </p:txBody>
      </p:sp>
      <p:grpSp>
        <p:nvGrpSpPr>
          <p:cNvPr id="15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6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3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b="1" dirty="0" smtClean="0">
                    <a:cs typeface="Arial" panose="020B0604020202020204" pitchFamily="34" charset="0"/>
                  </a:rPr>
                  <a:t>(1) </a:t>
                </a:r>
                <a:r>
                  <a:rPr lang="en-US" b="1" dirty="0">
                    <a:cs typeface="Arial" panose="020B0604020202020204" pitchFamily="34" charset="0"/>
                  </a:rPr>
                  <a:t>T</a:t>
                </a:r>
                <a:r>
                  <a:rPr lang="en-US" b="1" dirty="0" smtClean="0">
                    <a:cs typeface="Arial" panose="020B0604020202020204" pitchFamily="34" charset="0"/>
                  </a:rPr>
                  <a:t>ime-dependent agent-based transit pricing</a:t>
                </a:r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200" dirty="0" smtClean="0"/>
                  <a:t>(</a:t>
                </a:r>
                <a:r>
                  <a:rPr lang="en-US" sz="2200" b="1" dirty="0" err="1" smtClean="0"/>
                  <a:t>i</a:t>
                </a:r>
                <a:r>
                  <a:rPr lang="en-US" sz="2200" dirty="0" smtClean="0"/>
                  <a:t>) add a virtual node to the related origin node and the cost of the connection link represents agent-specific price, and (</a:t>
                </a:r>
                <a:r>
                  <a:rPr lang="en-US" sz="2200" b="1" dirty="0" smtClean="0"/>
                  <a:t>ii</a:t>
                </a:r>
                <a:r>
                  <a:rPr lang="en-US" sz="2200" dirty="0" smtClean="0"/>
                  <a:t>) extend </a:t>
                </a:r>
                <a:r>
                  <a:rPr lang="en-US" sz="2200" dirty="0"/>
                  <a:t>the </a:t>
                </a:r>
                <a:r>
                  <a:rPr lang="en-US" sz="2200" dirty="0" smtClean="0"/>
                  <a:t>space-time </a:t>
                </a:r>
                <a:r>
                  <a:rPr lang="en-US" sz="2200" dirty="0"/>
                  <a:t>arc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en-US" sz="2200" b="1" dirty="0" smtClean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  <a:blipFill rotWithShape="0">
                <a:blip r:embed="rId2"/>
                <a:stretch>
                  <a:fillRect l="-1143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20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2573" y="271344"/>
            <a:ext cx="84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2E3C"/>
                </a:solidFill>
              </a:rPr>
              <a:t>5</a:t>
            </a:r>
            <a:r>
              <a:rPr lang="en-US" sz="3600" b="1" dirty="0" smtClean="0">
                <a:solidFill>
                  <a:srgbClr val="702E3C"/>
                </a:solidFill>
              </a:rPr>
              <a:t>. Discussions</a:t>
            </a:r>
            <a:endParaRPr lang="en-US" sz="3600" b="1" dirty="0">
              <a:solidFill>
                <a:srgbClr val="702E3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61" y="2403316"/>
            <a:ext cx="8486955" cy="41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43" y="1115850"/>
            <a:ext cx="11205713" cy="5309508"/>
          </a:xfrm>
        </p:spPr>
        <p:txBody>
          <a:bodyPr>
            <a:normAutofit/>
          </a:bodyPr>
          <a:lstStyle/>
          <a:p>
            <a:pPr marL="0" indent="0">
              <a:spcAft>
                <a:spcPts val="500"/>
              </a:spcAft>
              <a:buClr>
                <a:srgbClr val="00B0F0"/>
              </a:buClr>
              <a:buNone/>
            </a:pPr>
            <a:r>
              <a:rPr lang="en-US" b="1" dirty="0" smtClean="0">
                <a:cs typeface="Arial" panose="020B0604020202020204" pitchFamily="34" charset="0"/>
              </a:rPr>
              <a:t>(2) </a:t>
            </a:r>
            <a:r>
              <a:rPr lang="en-US" b="1" dirty="0"/>
              <a:t>Passenger inflow rate control to transit </a:t>
            </a:r>
            <a:r>
              <a:rPr lang="en-US" b="1" dirty="0" smtClean="0"/>
              <a:t>stations</a:t>
            </a:r>
          </a:p>
          <a:p>
            <a:pPr marL="0" indent="0">
              <a:spcAft>
                <a:spcPts val="500"/>
              </a:spcAft>
              <a:buClr>
                <a:srgbClr val="00B0F0"/>
              </a:buClr>
              <a:buNone/>
            </a:pPr>
            <a:r>
              <a:rPr lang="en-US" sz="2400" dirty="0" smtClean="0"/>
              <a:t>(</a:t>
            </a:r>
            <a:r>
              <a:rPr lang="en-US" sz="2400" b="1" dirty="0" err="1" smtClean="0"/>
              <a:t>i</a:t>
            </a:r>
            <a:r>
              <a:rPr lang="en-US" sz="2400" dirty="0" smtClean="0"/>
              <a:t>) Add a </a:t>
            </a:r>
            <a:r>
              <a:rPr lang="en-US" sz="2400" dirty="0">
                <a:solidFill>
                  <a:srgbClr val="C00000"/>
                </a:solidFill>
              </a:rPr>
              <a:t>virtual node </a:t>
            </a:r>
            <a:r>
              <a:rPr lang="en-US" sz="2400" dirty="0" smtClean="0"/>
              <a:t>to </a:t>
            </a:r>
            <a:r>
              <a:rPr lang="en-US" sz="2400" dirty="0"/>
              <a:t>the related origin </a:t>
            </a:r>
            <a:r>
              <a:rPr lang="en-US" sz="2400" dirty="0" smtClean="0"/>
              <a:t>node and (</a:t>
            </a:r>
            <a:r>
              <a:rPr lang="en-US" sz="2400" b="1" dirty="0" smtClean="0"/>
              <a:t>ii</a:t>
            </a:r>
            <a:r>
              <a:rPr lang="en-US" sz="2400" dirty="0" smtClean="0"/>
              <a:t>) define the capacity of the connection link is the </a:t>
            </a:r>
            <a:r>
              <a:rPr lang="en-US" sz="2400" dirty="0" smtClean="0">
                <a:solidFill>
                  <a:srgbClr val="C00000"/>
                </a:solidFill>
              </a:rPr>
              <a:t>permitted </a:t>
            </a:r>
            <a:r>
              <a:rPr lang="en-US" sz="2400" dirty="0">
                <a:solidFill>
                  <a:srgbClr val="C00000"/>
                </a:solidFill>
              </a:rPr>
              <a:t>passenger inflow </a:t>
            </a:r>
            <a:r>
              <a:rPr lang="en-US" sz="2400" dirty="0" smtClean="0">
                <a:solidFill>
                  <a:srgbClr val="C00000"/>
                </a:solidFill>
              </a:rPr>
              <a:t>rate</a:t>
            </a:r>
          </a:p>
          <a:p>
            <a:pPr marL="0" indent="0">
              <a:spcAft>
                <a:spcPts val="500"/>
              </a:spcAft>
              <a:buClr>
                <a:srgbClr val="00B0F0"/>
              </a:buClr>
              <a:buNone/>
            </a:pPr>
            <a:endParaRPr lang="en-US" sz="2200" b="1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21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2573" y="271344"/>
            <a:ext cx="84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2E3C"/>
                </a:solidFill>
              </a:rPr>
              <a:t>5</a:t>
            </a:r>
            <a:r>
              <a:rPr lang="en-US" sz="3600" b="1" dirty="0" smtClean="0">
                <a:solidFill>
                  <a:srgbClr val="702E3C"/>
                </a:solidFill>
              </a:rPr>
              <a:t>. Discussion</a:t>
            </a:r>
            <a:endParaRPr lang="en-US" sz="3600" b="1" dirty="0">
              <a:solidFill>
                <a:srgbClr val="702E3C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436060"/>
            <a:ext cx="9356904" cy="40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b="1" dirty="0" smtClean="0">
                    <a:cs typeface="Arial" panose="020B0604020202020204" pitchFamily="34" charset="0"/>
                  </a:rPr>
                  <a:t>(3) </a:t>
                </a:r>
                <a:r>
                  <a:rPr lang="en-US" b="1" dirty="0"/>
                  <a:t>P</a:t>
                </a:r>
                <a:r>
                  <a:rPr lang="en-US" b="1" dirty="0" smtClean="0"/>
                  <a:t>enalty </a:t>
                </a:r>
                <a:r>
                  <a:rPr lang="en-US" b="1" dirty="0"/>
                  <a:t>for early/late arrival </a:t>
                </a:r>
                <a:endParaRPr lang="en-US" b="1" dirty="0" smtClean="0"/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200" dirty="0" smtClean="0"/>
                  <a:t>(</a:t>
                </a:r>
                <a:r>
                  <a:rPr lang="en-US" sz="2200" dirty="0" err="1" smtClean="0"/>
                  <a:t>i</a:t>
                </a:r>
                <a:r>
                  <a:rPr lang="en-US" sz="2200" dirty="0" smtClean="0"/>
                  <a:t>) Add </a:t>
                </a:r>
                <a:r>
                  <a:rPr lang="en-US" sz="2200" dirty="0"/>
                  <a:t>a </a:t>
                </a:r>
                <a:r>
                  <a:rPr lang="en-US" sz="2200" dirty="0">
                    <a:solidFill>
                      <a:srgbClr val="FF0000"/>
                    </a:solidFill>
                  </a:rPr>
                  <a:t>virtual node </a:t>
                </a:r>
                <a:r>
                  <a:rPr lang="en-US" sz="2200" dirty="0" smtClean="0"/>
                  <a:t>to each</a:t>
                </a:r>
                <a:r>
                  <a:rPr lang="en-US" sz="2200" dirty="0"/>
                  <a:t> destination node </a:t>
                </a:r>
                <a:r>
                  <a:rPr lang="en-US" sz="2200" dirty="0" smtClean="0"/>
                  <a:t>as</a:t>
                </a:r>
                <a:r>
                  <a:rPr lang="en-US" sz="2200" dirty="0"/>
                  <a:t> a </a:t>
                </a:r>
                <a:r>
                  <a:rPr lang="en-US" sz="2200" dirty="0">
                    <a:solidFill>
                      <a:srgbClr val="FF0000"/>
                    </a:solidFill>
                  </a:rPr>
                  <a:t>super </a:t>
                </a:r>
                <a:r>
                  <a:rPr lang="en-US" sz="2200" dirty="0" smtClean="0">
                    <a:solidFill>
                      <a:srgbClr val="FF0000"/>
                    </a:solidFill>
                  </a:rPr>
                  <a:t>destination</a:t>
                </a:r>
                <a:r>
                  <a:rPr lang="en-US" sz="2200" dirty="0" smtClean="0"/>
                  <a:t>, and (ii) define the arc cost of the connection arc as the </a:t>
                </a:r>
                <a:r>
                  <a:rPr lang="en-US" sz="2200" dirty="0" smtClean="0">
                    <a:solidFill>
                      <a:srgbClr val="FF0000"/>
                    </a:solidFill>
                  </a:rPr>
                  <a:t>penalty </a:t>
                </a:r>
                <a:r>
                  <a:rPr lang="en-US" sz="2200" dirty="0" smtClean="0"/>
                  <a:t>for early/late arrival, so the arc cost of each agent will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200" dirty="0" smtClean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  <a:blipFill rotWithShape="0">
                <a:blip r:embed="rId2"/>
                <a:stretch>
                  <a:fillRect l="-1143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22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2573" y="271344"/>
            <a:ext cx="84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2E3C"/>
                </a:solidFill>
              </a:rPr>
              <a:t>5</a:t>
            </a:r>
            <a:r>
              <a:rPr lang="en-US" sz="3600" b="1" dirty="0" smtClean="0">
                <a:solidFill>
                  <a:srgbClr val="702E3C"/>
                </a:solidFill>
              </a:rPr>
              <a:t>. Discussion</a:t>
            </a:r>
            <a:endParaRPr lang="en-US" sz="3600" b="1" dirty="0">
              <a:solidFill>
                <a:srgbClr val="702E3C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480" y="2656615"/>
            <a:ext cx="6844486" cy="40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4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b="1" dirty="0" smtClean="0">
                    <a:cs typeface="Arial" panose="020B0604020202020204" pitchFamily="34" charset="0"/>
                  </a:rPr>
                  <a:t>(4) </a:t>
                </a:r>
                <a:r>
                  <a:rPr lang="en-US" b="1" dirty="0"/>
                  <a:t>S</a:t>
                </a:r>
                <a:r>
                  <a:rPr lang="en-US" b="1" dirty="0" smtClean="0"/>
                  <a:t>implify </a:t>
                </a:r>
                <a:r>
                  <a:rPr lang="en-US" b="1" dirty="0"/>
                  <a:t>path enumeration on large-scale transit networks</a:t>
                </a:r>
                <a:endParaRPr lang="en-US" b="1" dirty="0" smtClean="0"/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400" dirty="0" smtClean="0"/>
                  <a:t>If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acceptable bound </a:t>
                </a:r>
                <a:r>
                  <a:rPr lang="en-US" sz="2400" dirty="0"/>
                  <a:t>for each agent </a:t>
                </a:r>
                <a:r>
                  <a:rPr lang="en-US" sz="2400" dirty="0" smtClean="0"/>
                  <a:t>is assumed as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constant travel time budget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400" dirty="0" smtClean="0"/>
                  <a:t>, which does not change with network’s changes.</a:t>
                </a:r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𝐷𝑇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200" dirty="0" smtClean="0"/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400" dirty="0"/>
                  <a:t>I</a:t>
                </a:r>
                <a:r>
                  <a:rPr lang="en-US" sz="2400" dirty="0" smtClean="0"/>
                  <a:t>ndividuals</a:t>
                </a:r>
                <a:r>
                  <a:rPr lang="en-US" sz="2400" dirty="0"/>
                  <a:t>’ travel time expenditures do show patterns and are strongly related to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individual and household characteristics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attributes of activities at the destination</a:t>
                </a:r>
                <a:r>
                  <a:rPr lang="en-US" sz="2400" dirty="0"/>
                  <a:t>, and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characteristics of residential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areas (</a:t>
                </a:r>
                <a:r>
                  <a:rPr lang="en-US" sz="2400" dirty="0" err="1">
                    <a:solidFill>
                      <a:srgbClr val="0000FF"/>
                    </a:solidFill>
                  </a:rPr>
                  <a:t>Mokhtarian</a:t>
                </a:r>
                <a:r>
                  <a:rPr lang="en-US" sz="2400" dirty="0">
                    <a:solidFill>
                      <a:srgbClr val="0000FF"/>
                    </a:solidFill>
                  </a:rPr>
                  <a:t> and Chen, 2004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200" dirty="0" smtClean="0"/>
                  <a:t>The constraint can be further hard coded in the space-time network as </a:t>
                </a:r>
                <a:r>
                  <a:rPr lang="en-US" sz="2400" dirty="0" smtClean="0"/>
                  <a:t>inaccessibility arcs (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Tong et al., 2015</a:t>
                </a:r>
                <a:r>
                  <a:rPr lang="en-US" sz="2400" dirty="0" smtClean="0"/>
                  <a:t>)</a:t>
                </a:r>
              </a:p>
              <a:p>
                <a:pPr marL="0" indent="0">
                  <a:spcAft>
                    <a:spcPts val="500"/>
                  </a:spcAft>
                  <a:buClr>
                    <a:srgbClr val="00B0F0"/>
                  </a:buClr>
                  <a:buNone/>
                </a:pPr>
                <a:r>
                  <a:rPr lang="en-US" sz="2200" dirty="0" smtClean="0"/>
                  <a:t>Possible relation exists: </a:t>
                </a:r>
                <a:r>
                  <a:rPr lang="en-US" sz="2200" b="1" dirty="0" smtClean="0"/>
                  <a:t>Self-disutility minimization</a:t>
                </a:r>
                <a:r>
                  <a:rPr lang="en-US" sz="2200" dirty="0"/>
                  <a:t> → </a:t>
                </a:r>
                <a:r>
                  <a:rPr lang="en-US" sz="2200" b="1" dirty="0"/>
                  <a:t>Bounded rationality </a:t>
                </a:r>
                <a:r>
                  <a:rPr lang="en-US" sz="2200" dirty="0"/>
                  <a:t>→ </a:t>
                </a:r>
                <a:r>
                  <a:rPr lang="en-US" sz="2200" b="1" dirty="0"/>
                  <a:t>Accessibility</a:t>
                </a:r>
                <a:endParaRPr lang="en-US" sz="22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143" y="1115850"/>
                <a:ext cx="11205713" cy="5309508"/>
              </a:xfrm>
              <a:blipFill rotWithShape="0">
                <a:blip r:embed="rId2"/>
                <a:stretch>
                  <a:fillRect l="-1143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23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2573" y="271344"/>
            <a:ext cx="84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2E3C"/>
                </a:solidFill>
              </a:rPr>
              <a:t>5</a:t>
            </a:r>
            <a:r>
              <a:rPr lang="en-US" sz="3600" b="1" dirty="0" smtClean="0">
                <a:solidFill>
                  <a:srgbClr val="702E3C"/>
                </a:solidFill>
              </a:rPr>
              <a:t>. Discussion</a:t>
            </a:r>
            <a:endParaRPr lang="en-US" sz="3600" b="1" dirty="0">
              <a:solidFill>
                <a:srgbClr val="702E3C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43" y="1115850"/>
            <a:ext cx="11205713" cy="5309508"/>
          </a:xfrm>
        </p:spPr>
        <p:txBody>
          <a:bodyPr>
            <a:normAutofit/>
          </a:bodyPr>
          <a:lstStyle/>
          <a:p>
            <a:pPr marL="0" indent="0">
              <a:spcAft>
                <a:spcPts val="500"/>
              </a:spcAft>
              <a:buClr>
                <a:srgbClr val="00B0F0"/>
              </a:buClr>
              <a:buNone/>
            </a:pPr>
            <a:r>
              <a:rPr lang="en-US" b="1" dirty="0" smtClean="0">
                <a:cs typeface="Arial" panose="020B0604020202020204" pitchFamily="34" charset="0"/>
              </a:rPr>
              <a:t>(5) </a:t>
            </a:r>
            <a:r>
              <a:rPr lang="en-US" dirty="0"/>
              <a:t>Extension to dynamic discrete traffic (service) network design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24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2573" y="271344"/>
            <a:ext cx="842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2E3C"/>
                </a:solidFill>
              </a:rPr>
              <a:t>5</a:t>
            </a:r>
            <a:r>
              <a:rPr lang="en-US" sz="3600" b="1" dirty="0" smtClean="0">
                <a:solidFill>
                  <a:srgbClr val="702E3C"/>
                </a:solidFill>
              </a:rPr>
              <a:t>. Discussion</a:t>
            </a:r>
            <a:endParaRPr lang="en-US" sz="3600" b="1" dirty="0">
              <a:solidFill>
                <a:srgbClr val="702E3C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20" y="1733093"/>
            <a:ext cx="6831760" cy="3774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519" y="1733093"/>
            <a:ext cx="55884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rgbClr val="C00000"/>
                </a:solidFill>
              </a:rPr>
              <a:t>Build new roads </a:t>
            </a:r>
          </a:p>
          <a:p>
            <a:pPr marL="342900" indent="-342900"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rgbClr val="C00000"/>
                </a:solidFill>
              </a:rPr>
              <a:t>Dynamic pricing </a:t>
            </a:r>
          </a:p>
          <a:p>
            <a:pPr marL="342900" indent="-342900"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rgbClr val="C00000"/>
                </a:solidFill>
              </a:rPr>
              <a:t>Signal optimization</a:t>
            </a:r>
            <a:r>
              <a:rPr lang="en-US" sz="2200" dirty="0" smtClean="0"/>
              <a:t> (System optimal, </a:t>
            </a:r>
            <a:r>
              <a:rPr lang="en-US" sz="2200" dirty="0" smtClean="0">
                <a:solidFill>
                  <a:srgbClr val="0000FF"/>
                </a:solidFill>
              </a:rPr>
              <a:t>Li et al., 2015</a:t>
            </a:r>
            <a:r>
              <a:rPr lang="en-US" sz="2200" dirty="0" smtClean="0"/>
              <a:t>)</a:t>
            </a:r>
          </a:p>
          <a:p>
            <a:pPr marL="342900" indent="-342900"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rgbClr val="C00000"/>
                </a:solidFill>
              </a:rPr>
              <a:t>Maintenance scheduling</a:t>
            </a:r>
          </a:p>
          <a:p>
            <a:pPr marL="342900" indent="-342900">
              <a:buClr>
                <a:srgbClr val="00B0F0"/>
              </a:buClr>
              <a:buFont typeface="Courier New" panose="02070309020205020404" pitchFamily="49" charset="0"/>
              <a:buChar char="o"/>
            </a:pPr>
            <a:endParaRPr lang="en-US" sz="2200" dirty="0"/>
          </a:p>
          <a:p>
            <a:r>
              <a:rPr lang="en-US" sz="2200" dirty="0" smtClean="0"/>
              <a:t>Agent-based formulation for spatial queue and queue spillback in space-time networks </a:t>
            </a:r>
            <a:r>
              <a:rPr lang="en-US" sz="2200" b="1" dirty="0" smtClean="0"/>
              <a:t>(</a:t>
            </a:r>
            <a:r>
              <a:rPr lang="en-US" sz="2200" dirty="0">
                <a:solidFill>
                  <a:srgbClr val="0000FF"/>
                </a:solidFill>
              </a:rPr>
              <a:t>Li et al., 2015</a:t>
            </a:r>
            <a:r>
              <a:rPr lang="en-US" sz="2200" b="1" dirty="0" smtClean="0"/>
              <a:t>)</a:t>
            </a:r>
            <a:endParaRPr lang="en-US" sz="2200" b="1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1" y="1276475"/>
            <a:ext cx="5556849" cy="35843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63" y="1281398"/>
            <a:ext cx="4987819" cy="37217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12264" y="4886641"/>
            <a:ext cx="272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Physical transit network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23641" y="5111617"/>
            <a:ext cx="377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Time-discretized space-time network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6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51604" y="5450421"/>
            <a:ext cx="942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vehicle capacity </a:t>
            </a:r>
            <a:r>
              <a:rPr lang="en-US" dirty="0" smtClean="0"/>
              <a:t>is assumed to be </a:t>
            </a:r>
            <a:r>
              <a:rPr lang="en-US" b="1" dirty="0" smtClean="0">
                <a:solidFill>
                  <a:srgbClr val="C00000"/>
                </a:solidFill>
              </a:rPr>
              <a:t>20</a:t>
            </a:r>
            <a:r>
              <a:rPr lang="en-US" dirty="0" smtClean="0"/>
              <a:t>, and the </a:t>
            </a:r>
            <a:r>
              <a:rPr lang="en-US" b="1" dirty="0" smtClean="0">
                <a:solidFill>
                  <a:srgbClr val="C00000"/>
                </a:solidFill>
              </a:rPr>
              <a:t>indifference band </a:t>
            </a:r>
            <a:r>
              <a:rPr lang="en-US" dirty="0" smtClean="0"/>
              <a:t>for agents is </a:t>
            </a:r>
            <a:r>
              <a:rPr lang="en-US" b="1" dirty="0" smtClean="0">
                <a:solidFill>
                  <a:srgbClr val="C00000"/>
                </a:solidFill>
              </a:rPr>
              <a:t>10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18958" y="291340"/>
            <a:ext cx="506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6</a:t>
            </a:r>
            <a:r>
              <a:rPr lang="en-US" sz="3600" b="1" dirty="0" smtClean="0">
                <a:solidFill>
                  <a:srgbClr val="702E3C"/>
                </a:solidFill>
              </a:rPr>
              <a:t>. Case study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26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17917" y="13644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671636"/>
              </p:ext>
            </p:extLst>
          </p:nvPr>
        </p:nvGraphicFramePr>
        <p:xfrm>
          <a:off x="1820173" y="1455030"/>
          <a:ext cx="7904668" cy="497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11" name="Visio" r:id="rId3" imgW="7515098" imgH="4717872" progId="Visio.Drawing.11">
                  <p:embed/>
                </p:oleObj>
              </mc:Choice>
              <mc:Fallback>
                <p:oleObj name="Visio" r:id="rId3" imgW="7515098" imgH="47178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173" y="1455030"/>
                        <a:ext cx="7904668" cy="497032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11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3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536" y="4827487"/>
            <a:ext cx="2447300" cy="9890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49946" y="991170"/>
            <a:ext cx="380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Total travel time </a:t>
            </a:r>
            <a:r>
              <a:rPr lang="en-US" dirty="0" smtClean="0"/>
              <a:t>in the transit system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18958" y="291340"/>
            <a:ext cx="506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6</a:t>
            </a:r>
            <a:r>
              <a:rPr lang="en-US" sz="3600" b="1" dirty="0" smtClean="0">
                <a:solidFill>
                  <a:srgbClr val="702E3C"/>
                </a:solidFill>
              </a:rPr>
              <a:t>. Case study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16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27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17917" y="13644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11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3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257" y="2045654"/>
            <a:ext cx="5834543" cy="36294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444515"/>
              </p:ext>
            </p:extLst>
          </p:nvPr>
        </p:nvGraphicFramePr>
        <p:xfrm>
          <a:off x="691549" y="2524254"/>
          <a:ext cx="4242759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9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Demand Level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number of agents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54268" y="2085718"/>
            <a:ext cx="287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demand in 1 hour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52169" y="1696394"/>
            <a:ext cx="287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CPU </a:t>
            </a:r>
            <a:r>
              <a:rPr lang="en-US" b="1" dirty="0"/>
              <a:t>computation </a:t>
            </a:r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318958" y="291340"/>
            <a:ext cx="506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6</a:t>
            </a:r>
            <a:r>
              <a:rPr lang="en-US" sz="3600" b="1" dirty="0" smtClean="0">
                <a:solidFill>
                  <a:srgbClr val="702E3C"/>
                </a:solidFill>
              </a:rPr>
              <a:t>. Case study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2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28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14732" y="14095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11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3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44657" y="1168523"/>
            <a:ext cx="726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travel time under demand level 2 with different </a:t>
            </a:r>
            <a:r>
              <a:rPr lang="en-US" b="1" dirty="0" smtClean="0"/>
              <a:t>vehicle capacities</a:t>
            </a:r>
            <a:endParaRPr lang="en-US" b="1" dirty="0"/>
          </a:p>
        </p:txBody>
      </p:sp>
      <p:pic>
        <p:nvPicPr>
          <p:cNvPr id="19" name="Picture 1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516588" y="1778835"/>
            <a:ext cx="6265103" cy="44609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318958" y="291340"/>
            <a:ext cx="506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6</a:t>
            </a:r>
            <a:r>
              <a:rPr lang="en-US" sz="3600" b="1" dirty="0" smtClean="0">
                <a:solidFill>
                  <a:srgbClr val="702E3C"/>
                </a:solidFill>
              </a:rPr>
              <a:t>. Case study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8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29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17917" y="13644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11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3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60997" y="1327062"/>
            <a:ext cx="538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performance </a:t>
            </a:r>
            <a:r>
              <a:rPr lang="en-US" dirty="0" smtClean="0"/>
              <a:t>under different </a:t>
            </a:r>
            <a:r>
              <a:rPr lang="en-US" b="1" dirty="0" smtClean="0"/>
              <a:t>indifference bands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25422"/>
              </p:ext>
            </p:extLst>
          </p:nvPr>
        </p:nvGraphicFramePr>
        <p:xfrm>
          <a:off x="1321277" y="1843599"/>
          <a:ext cx="9127299" cy="397070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2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4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7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Scenario No.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Indifference band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Total system travel time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Infeasible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3500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8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3500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8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3325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8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Specified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3400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39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System Optimal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3325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318958" y="291340"/>
            <a:ext cx="506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6</a:t>
            </a:r>
            <a:r>
              <a:rPr lang="en-US" sz="3600" b="1" dirty="0" smtClean="0">
                <a:solidFill>
                  <a:srgbClr val="702E3C"/>
                </a:solidFill>
              </a:rPr>
              <a:t>. Case study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6703"/>
            <a:ext cx="10515600" cy="508026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/>
              <a:t>Traffic at urban areas is getting </a:t>
            </a:r>
            <a:r>
              <a:rPr lang="en-US" dirty="0" smtClean="0"/>
              <a:t>worse</a:t>
            </a:r>
          </a:p>
          <a:p>
            <a:pPr lvl="1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Congestion and Travel delay</a:t>
            </a:r>
          </a:p>
          <a:p>
            <a:pPr lvl="1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Air pollution and Energy waste</a:t>
            </a:r>
          </a:p>
          <a:p>
            <a:pPr lvl="1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Trip cost increase</a:t>
            </a:r>
          </a:p>
          <a:p>
            <a:pPr marL="0" indent="0"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None/>
            </a:pPr>
            <a:endParaRPr lang="en-US" dirty="0"/>
          </a:p>
          <a:p>
            <a:pPr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Transit priority strategy</a:t>
            </a:r>
          </a:p>
          <a:p>
            <a:pPr lvl="1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Ridesharing and total </a:t>
            </a:r>
            <a:r>
              <a:rPr lang="en-US" dirty="0"/>
              <a:t>travel </a:t>
            </a:r>
            <a:r>
              <a:rPr lang="en-US" dirty="0" smtClean="0"/>
              <a:t>time </a:t>
            </a:r>
            <a:r>
              <a:rPr lang="en-US" dirty="0"/>
              <a:t>saving </a:t>
            </a:r>
            <a:endParaRPr lang="en-US" dirty="0" smtClean="0"/>
          </a:p>
          <a:p>
            <a:pPr lvl="1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Energy consumption saving </a:t>
            </a:r>
          </a:p>
          <a:p>
            <a:pPr lvl="1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/>
              <a:t>S</a:t>
            </a:r>
            <a:r>
              <a:rPr lang="en-US" dirty="0" smtClean="0"/>
              <a:t>ocial equity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3</a:t>
            </a:fld>
            <a:endParaRPr lang="en-US"/>
          </a:p>
        </p:txBody>
      </p:sp>
      <p:grpSp>
        <p:nvGrpSpPr>
          <p:cNvPr id="5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6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149304" y="231875"/>
            <a:ext cx="4537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702E3C"/>
                </a:solidFill>
              </a:rPr>
              <a:t>1. Introduction</a:t>
            </a:r>
            <a:endParaRPr lang="en-US" sz="4400" b="1" dirty="0">
              <a:solidFill>
                <a:srgbClr val="702E3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20" y="1541964"/>
            <a:ext cx="3834239" cy="20948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241" y="3426465"/>
            <a:ext cx="4027367" cy="23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8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09" y="1656272"/>
            <a:ext cx="7651630" cy="28767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044" y="2329274"/>
            <a:ext cx="158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Salt Lake City</a:t>
            </a:r>
          </a:p>
          <a:p>
            <a:r>
              <a:rPr lang="en-US" dirty="0" smtClean="0"/>
              <a:t>Reginal area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89608" y="2329274"/>
            <a:ext cx="141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Phoenix regional area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700424"/>
              </p:ext>
            </p:extLst>
          </p:nvPr>
        </p:nvGraphicFramePr>
        <p:xfrm>
          <a:off x="682205" y="4719286"/>
          <a:ext cx="10515599" cy="117516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78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8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7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Networks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Demand time period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 traffic demand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Transit demand (10%)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Computation time (1 iteration)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Salt Lake City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15pm-18pm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1.35 million agents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135,000 agents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 min 11 seconds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Phoenix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 day (24 hours)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10.5 million agents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1.05 million agents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 min 30 seconds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82205" y="5987018"/>
            <a:ext cx="807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Workstation</a:t>
            </a:r>
            <a:r>
              <a:rPr lang="zh-CN" altLang="en-US" dirty="0" smtClean="0"/>
              <a:t>：</a:t>
            </a:r>
            <a:r>
              <a:rPr lang="en-US" dirty="0"/>
              <a:t>Dell Precision T7610 Workstation with 20 CPU cores and 192G RAM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17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8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20790" y="1151186"/>
            <a:ext cx="4801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General Transit Feed Specification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(</a:t>
            </a:r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GTFS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18958" y="291340"/>
            <a:ext cx="506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6</a:t>
            </a:r>
            <a:r>
              <a:rPr lang="en-US" sz="3600" b="1" dirty="0" smtClean="0">
                <a:solidFill>
                  <a:srgbClr val="702E3C"/>
                </a:solidFill>
              </a:rPr>
              <a:t>. Case study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3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31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17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8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72861" y="991463"/>
            <a:ext cx="106191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Conclusion:</a:t>
            </a:r>
          </a:p>
          <a:p>
            <a:endParaRPr lang="en-US" sz="2000" dirty="0" smtClean="0"/>
          </a:p>
          <a:p>
            <a:pPr marL="342900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rgbClr val="C00000"/>
                </a:solidFill>
              </a:rPr>
              <a:t>Tight capacity/resource constraints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can invoke the </a:t>
            </a:r>
            <a:r>
              <a:rPr lang="en-US" sz="2000" b="1" dirty="0" err="1" smtClean="0">
                <a:solidFill>
                  <a:srgbClr val="C00000"/>
                </a:solidFill>
              </a:rPr>
              <a:t>boundedly</a:t>
            </a:r>
            <a:r>
              <a:rPr lang="en-US" sz="2000" b="1" dirty="0" smtClean="0">
                <a:solidFill>
                  <a:srgbClr val="C00000"/>
                </a:solidFill>
              </a:rPr>
              <a:t> rational </a:t>
            </a:r>
            <a:r>
              <a:rPr lang="en-US" sz="2000" dirty="0" smtClean="0"/>
              <a:t>travel behavior</a:t>
            </a:r>
          </a:p>
          <a:p>
            <a:pPr marL="342900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US" sz="2000" dirty="0" smtClean="0"/>
          </a:p>
          <a:p>
            <a:pPr marL="342900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/>
              <a:t>Through using a </a:t>
            </a:r>
            <a:r>
              <a:rPr lang="en-US" sz="2000" b="1" dirty="0">
                <a:solidFill>
                  <a:srgbClr val="C00000"/>
                </a:solidFill>
              </a:rPr>
              <a:t>space-time </a:t>
            </a:r>
            <a:r>
              <a:rPr lang="en-US" sz="2000" b="1" dirty="0" smtClean="0">
                <a:solidFill>
                  <a:srgbClr val="C00000"/>
                </a:solidFill>
              </a:rPr>
              <a:t>network </a:t>
            </a:r>
            <a:r>
              <a:rPr lang="en-US" sz="2000" b="1" dirty="0" smtClean="0"/>
              <a:t>representation</a:t>
            </a:r>
            <a:r>
              <a:rPr lang="en-US" sz="2000" dirty="0" smtClean="0"/>
              <a:t>, each traveler’s trajectory can be represented </a:t>
            </a:r>
            <a:r>
              <a:rPr lang="en-US" sz="2000" dirty="0"/>
              <a:t>by </a:t>
            </a:r>
            <a:r>
              <a:rPr lang="en-US" sz="2000" dirty="0" smtClean="0"/>
              <a:t>a set of </a:t>
            </a:r>
            <a:r>
              <a:rPr lang="en-US" sz="2000" b="1" dirty="0" smtClean="0">
                <a:solidFill>
                  <a:srgbClr val="C00000"/>
                </a:solidFill>
              </a:rPr>
              <a:t>travelling </a:t>
            </a:r>
            <a:r>
              <a:rPr lang="en-US" sz="2000" b="1" dirty="0">
                <a:solidFill>
                  <a:srgbClr val="C00000"/>
                </a:solidFill>
              </a:rPr>
              <a:t>arcs and waiting arcs with constant travel </a:t>
            </a:r>
            <a:r>
              <a:rPr lang="en-US" sz="2000" b="1" dirty="0" smtClean="0">
                <a:solidFill>
                  <a:srgbClr val="C00000"/>
                </a:solidFill>
              </a:rPr>
              <a:t>times</a:t>
            </a:r>
            <a:r>
              <a:rPr lang="en-US" sz="2000" dirty="0" smtClean="0"/>
              <a:t>, avoiding </a:t>
            </a:r>
            <a:r>
              <a:rPr lang="en-US" sz="2000" dirty="0"/>
              <a:t>the use of </a:t>
            </a:r>
            <a:r>
              <a:rPr lang="en-US" sz="2000" b="1" dirty="0">
                <a:solidFill>
                  <a:srgbClr val="C00000"/>
                </a:solidFill>
              </a:rPr>
              <a:t>possible non-convex flow-based </a:t>
            </a:r>
            <a:r>
              <a:rPr lang="en-US" sz="2000" b="1" dirty="0" smtClean="0">
                <a:solidFill>
                  <a:srgbClr val="C00000"/>
                </a:solidFill>
              </a:rPr>
              <a:t>models in network design problems</a:t>
            </a:r>
            <a:r>
              <a:rPr lang="en-US" sz="2000" dirty="0" smtClean="0"/>
              <a:t>.</a:t>
            </a:r>
          </a:p>
          <a:p>
            <a:pPr marL="342900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342900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/>
              <a:t>The network </a:t>
            </a:r>
            <a:r>
              <a:rPr lang="en-US" sz="2000" b="1" dirty="0" smtClean="0">
                <a:solidFill>
                  <a:srgbClr val="C00000"/>
                </a:solidFill>
              </a:rPr>
              <a:t>equilibrium</a:t>
            </a:r>
            <a:r>
              <a:rPr lang="en-US" sz="2000" dirty="0" smtClean="0"/>
              <a:t> with </a:t>
            </a:r>
            <a:r>
              <a:rPr lang="en-US" sz="2000" dirty="0" err="1"/>
              <a:t>boundedly</a:t>
            </a:r>
            <a:r>
              <a:rPr lang="en-US" sz="2000" dirty="0"/>
              <a:t> </a:t>
            </a:r>
            <a:r>
              <a:rPr lang="en-US" sz="2000" dirty="0" smtClean="0"/>
              <a:t>rational agents is </a:t>
            </a:r>
            <a:r>
              <a:rPr lang="en-US" sz="2000" b="1" dirty="0" smtClean="0">
                <a:solidFill>
                  <a:srgbClr val="C00000"/>
                </a:solidFill>
              </a:rPr>
              <a:t>not unique</a:t>
            </a:r>
            <a:r>
              <a:rPr lang="en-US" sz="2000" dirty="0" smtClean="0"/>
              <a:t>, and our proposed single-level 0-1 integer linear programming model just considers the </a:t>
            </a:r>
            <a:r>
              <a:rPr lang="en-US" sz="2000" b="1" dirty="0" smtClean="0">
                <a:solidFill>
                  <a:srgbClr val="C00000"/>
                </a:solidFill>
              </a:rPr>
              <a:t>best case </a:t>
            </a:r>
            <a:r>
              <a:rPr lang="en-US" sz="2000" dirty="0" smtClean="0"/>
              <a:t>of bounded rationality behavior.</a:t>
            </a:r>
          </a:p>
          <a:p>
            <a:pPr marL="342900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342900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rgbClr val="C00000"/>
                </a:solidFill>
              </a:rPr>
              <a:t>Time-dependent transit demand</a:t>
            </a:r>
            <a:r>
              <a:rPr lang="en-US" sz="2000" dirty="0" smtClean="0"/>
              <a:t>, existing and potential open </a:t>
            </a:r>
            <a:r>
              <a:rPr lang="en-US" sz="2000" b="1" dirty="0" smtClean="0">
                <a:solidFill>
                  <a:srgbClr val="C00000"/>
                </a:solidFill>
              </a:rPr>
              <a:t>transit schedule</a:t>
            </a:r>
            <a:r>
              <a:rPr lang="en-US" sz="2000" dirty="0" smtClean="0"/>
              <a:t>, </a:t>
            </a:r>
            <a:r>
              <a:rPr lang="en-US" sz="2000" b="1" dirty="0" smtClean="0">
                <a:solidFill>
                  <a:srgbClr val="C00000"/>
                </a:solidFill>
              </a:rPr>
              <a:t>vehicle capacity</a:t>
            </a:r>
            <a:r>
              <a:rPr lang="en-US" sz="2000" dirty="0" smtClean="0"/>
              <a:t>, and the </a:t>
            </a:r>
            <a:r>
              <a:rPr lang="en-US" sz="2000" b="1" dirty="0" smtClean="0">
                <a:solidFill>
                  <a:srgbClr val="C00000"/>
                </a:solidFill>
              </a:rPr>
              <a:t>indifference band </a:t>
            </a:r>
            <a:r>
              <a:rPr lang="en-US" sz="2000" dirty="0" smtClean="0"/>
              <a:t>of </a:t>
            </a:r>
            <a:r>
              <a:rPr lang="en-US" sz="2000" b="1" dirty="0" smtClean="0">
                <a:solidFill>
                  <a:srgbClr val="C00000"/>
                </a:solidFill>
              </a:rPr>
              <a:t>each traveler</a:t>
            </a:r>
            <a:r>
              <a:rPr lang="en-US" sz="2000" dirty="0" smtClean="0"/>
              <a:t>, are those key components in transit service network design problems.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2738886" y="345132"/>
            <a:ext cx="671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7</a:t>
            </a:r>
            <a:r>
              <a:rPr lang="en-US" sz="3600" b="1" dirty="0" smtClean="0">
                <a:solidFill>
                  <a:srgbClr val="702E3C"/>
                </a:solidFill>
              </a:rPr>
              <a:t>. Conclusion and future research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5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32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17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8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11870" y="1163406"/>
            <a:ext cx="105419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b="1" dirty="0" smtClean="0"/>
              <a:t>Future research:</a:t>
            </a: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/>
              <a:t>Consider the </a:t>
            </a:r>
            <a:r>
              <a:rPr lang="en-US" sz="2000" b="1" dirty="0" smtClean="0">
                <a:solidFill>
                  <a:srgbClr val="C00000"/>
                </a:solidFill>
              </a:rPr>
              <a:t>worst case </a:t>
            </a:r>
            <a:r>
              <a:rPr lang="en-US" sz="2000" dirty="0" smtClean="0"/>
              <a:t>of bounded rationality behavior for this kind of dynamic discrete network design problems.</a:t>
            </a: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/>
              <a:t>Consider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limited number of </a:t>
            </a:r>
            <a:r>
              <a:rPr lang="en-US" sz="2000" b="1" dirty="0" smtClean="0">
                <a:solidFill>
                  <a:srgbClr val="C00000"/>
                </a:solidFill>
              </a:rPr>
              <a:t>transfers </a:t>
            </a:r>
            <a:r>
              <a:rPr lang="en-US" sz="2000" b="1" dirty="0" smtClean="0"/>
              <a:t>in transit systems</a:t>
            </a: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/>
              <a:t>Address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responsive travel demand </a:t>
            </a:r>
            <a:r>
              <a:rPr lang="en-US" sz="2000" dirty="0"/>
              <a:t>issue under different transit system performances</a:t>
            </a:r>
            <a:endParaRPr lang="en-US" sz="2000" dirty="0" smtClean="0"/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use a rich set of real world data (with impacts from tight transit capacities) to more carefully </a:t>
            </a:r>
            <a:r>
              <a:rPr lang="en-US" sz="2000" b="1" dirty="0">
                <a:solidFill>
                  <a:srgbClr val="C00000"/>
                </a:solidFill>
              </a:rPr>
              <a:t>examine, calibrate </a:t>
            </a:r>
            <a:r>
              <a:rPr lang="en-US" sz="2000" dirty="0"/>
              <a:t>and</a:t>
            </a:r>
            <a:r>
              <a:rPr lang="en-US" sz="2000" b="1" dirty="0">
                <a:solidFill>
                  <a:srgbClr val="C00000"/>
                </a:solidFill>
              </a:rPr>
              <a:t> validate </a:t>
            </a:r>
            <a:r>
              <a:rPr lang="en-US" sz="2000" dirty="0" smtClean="0"/>
              <a:t>our model.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38886" y="345132"/>
            <a:ext cx="671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2E3C"/>
                </a:solidFill>
              </a:rPr>
              <a:t>7</a:t>
            </a:r>
            <a:r>
              <a:rPr lang="en-US" sz="3600" b="1" dirty="0" smtClean="0">
                <a:solidFill>
                  <a:srgbClr val="702E3C"/>
                </a:solidFill>
              </a:rPr>
              <a:t>. Conclusion and future research</a:t>
            </a:r>
            <a:endParaRPr lang="en-US" sz="36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8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30235" y="2960344"/>
            <a:ext cx="36680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rgbClr val="FFC000"/>
                </a:solidFill>
              </a:rPr>
              <a:t>THANK YOU</a:t>
            </a:r>
            <a:endParaRPr kumimoji="1" lang="en-US" altLang="zh-CN" sz="4000" b="1" dirty="0">
              <a:solidFill>
                <a:srgbClr val="FFC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6703"/>
            <a:ext cx="10515600" cy="508026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In 2016 in Beijing, </a:t>
            </a:r>
            <a:r>
              <a:rPr lang="en-US" b="1" dirty="0" smtClean="0">
                <a:solidFill>
                  <a:srgbClr val="FF0000"/>
                </a:solidFill>
              </a:rPr>
              <a:t>75</a:t>
            </a:r>
            <a:r>
              <a:rPr lang="en-US" dirty="0" smtClean="0"/>
              <a:t> subway stations implement “</a:t>
            </a:r>
            <a:r>
              <a:rPr lang="en-US" b="1" dirty="0" smtClean="0">
                <a:solidFill>
                  <a:srgbClr val="FF0000"/>
                </a:solidFill>
              </a:rPr>
              <a:t>passenger inflow rate control</a:t>
            </a:r>
            <a:r>
              <a:rPr lang="en-US" dirty="0" smtClean="0"/>
              <a:t> ” policy due to its </a:t>
            </a:r>
            <a:r>
              <a:rPr lang="en-US" b="1" dirty="0" smtClean="0">
                <a:solidFill>
                  <a:srgbClr val="FF0000"/>
                </a:solidFill>
              </a:rPr>
              <a:t>congestion </a:t>
            </a:r>
            <a:r>
              <a:rPr lang="en-US" dirty="0"/>
              <a:t>during peak </a:t>
            </a:r>
            <a:r>
              <a:rPr lang="en-US" dirty="0" smtClean="0"/>
              <a:t>hours.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4</a:t>
            </a:fld>
            <a:endParaRPr lang="en-US"/>
          </a:p>
        </p:txBody>
      </p:sp>
      <p:grpSp>
        <p:nvGrpSpPr>
          <p:cNvPr id="5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6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149304" y="231875"/>
            <a:ext cx="4537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702E3C"/>
                </a:solidFill>
              </a:rPr>
              <a:t>1. Introduction</a:t>
            </a:r>
            <a:endParaRPr lang="en-US" sz="4400" b="1" dirty="0">
              <a:solidFill>
                <a:srgbClr val="702E3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691" y="2730800"/>
            <a:ext cx="3919720" cy="22405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68" y="1952479"/>
            <a:ext cx="7115298" cy="47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6703"/>
            <a:ext cx="10936857" cy="508026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Transit system could become very </a:t>
            </a:r>
            <a:r>
              <a:rPr lang="en-US" b="1" dirty="0" smtClean="0">
                <a:solidFill>
                  <a:srgbClr val="FF0000"/>
                </a:solidFill>
              </a:rPr>
              <a:t>sensitive</a:t>
            </a:r>
            <a:r>
              <a:rPr lang="en-US" dirty="0" smtClean="0"/>
              <a:t> to any external interruption due to its </a:t>
            </a:r>
            <a:r>
              <a:rPr lang="en-US" b="1" dirty="0" smtClean="0">
                <a:solidFill>
                  <a:srgbClr val="FF0000"/>
                </a:solidFill>
              </a:rPr>
              <a:t>congestion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5</a:t>
            </a:fld>
            <a:endParaRPr lang="en-US"/>
          </a:p>
        </p:txBody>
      </p:sp>
      <p:grpSp>
        <p:nvGrpSpPr>
          <p:cNvPr id="5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6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149304" y="231875"/>
            <a:ext cx="4537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702E3C"/>
                </a:solidFill>
              </a:rPr>
              <a:t>1. Introduction</a:t>
            </a:r>
            <a:endParaRPr lang="en-US" sz="4400" b="1" dirty="0">
              <a:solidFill>
                <a:srgbClr val="702E3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424" y="2008688"/>
            <a:ext cx="7447995" cy="453022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968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473" y="1192090"/>
            <a:ext cx="10864304" cy="2116529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Transit service network design</a:t>
            </a:r>
          </a:p>
          <a:p>
            <a:pPr lvl="1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Open/construct </a:t>
            </a:r>
            <a:r>
              <a:rPr lang="en-US" b="1" dirty="0" smtClean="0">
                <a:solidFill>
                  <a:srgbClr val="C00000"/>
                </a:solidFill>
              </a:rPr>
              <a:t>a new transit line </a:t>
            </a:r>
            <a:r>
              <a:rPr lang="en-US" dirty="0" smtClean="0"/>
              <a:t>(physical line) </a:t>
            </a:r>
          </a:p>
          <a:p>
            <a:pPr lvl="1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Add </a:t>
            </a:r>
            <a:r>
              <a:rPr lang="en-US" dirty="0"/>
              <a:t>train or bus </a:t>
            </a:r>
            <a:r>
              <a:rPr lang="en-US" b="1" dirty="0" smtClean="0">
                <a:solidFill>
                  <a:srgbClr val="C00000"/>
                </a:solidFill>
              </a:rPr>
              <a:t>schedules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when to close a transit line </a:t>
            </a:r>
            <a:r>
              <a:rPr lang="en-US" dirty="0"/>
              <a:t>for </a:t>
            </a:r>
            <a:r>
              <a:rPr lang="en-US" dirty="0" smtClean="0"/>
              <a:t>maintenance (service line)</a:t>
            </a:r>
          </a:p>
          <a:p>
            <a:pPr lvl="1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Select different </a:t>
            </a:r>
            <a:r>
              <a:rPr lang="en-US" dirty="0"/>
              <a:t>types of </a:t>
            </a:r>
            <a:r>
              <a:rPr lang="en-US" b="1" dirty="0" smtClean="0">
                <a:solidFill>
                  <a:srgbClr val="C00000"/>
                </a:solidFill>
              </a:rPr>
              <a:t>vehicles</a:t>
            </a:r>
            <a:r>
              <a:rPr lang="en-US" dirty="0" smtClean="0"/>
              <a:t> (service capacity)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6</a:t>
            </a:fld>
            <a:endParaRPr lang="en-US"/>
          </a:p>
        </p:txBody>
      </p:sp>
      <p:grpSp>
        <p:nvGrpSpPr>
          <p:cNvPr id="5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6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149304" y="231875"/>
            <a:ext cx="4537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702E3C"/>
                </a:solidFill>
              </a:rPr>
              <a:t>1. Introduction</a:t>
            </a:r>
            <a:endParaRPr lang="en-US" sz="4400" b="1" dirty="0">
              <a:solidFill>
                <a:srgbClr val="702E3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311"/>
          <a:stretch/>
        </p:blipFill>
        <p:spPr>
          <a:xfrm>
            <a:off x="457690" y="3444792"/>
            <a:ext cx="3475132" cy="21471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01" y="3444792"/>
            <a:ext cx="3429987" cy="2147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152" y="3422173"/>
            <a:ext cx="3136648" cy="218502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34819" y="5713043"/>
            <a:ext cx="1320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48286" y="5713043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247903" y="5713043"/>
            <a:ext cx="86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Vehicle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034" y="905929"/>
            <a:ext cx="10515600" cy="1327320"/>
          </a:xfrm>
        </p:spPr>
        <p:txBody>
          <a:bodyPr>
            <a:normAutofit/>
          </a:bodyPr>
          <a:lstStyle/>
          <a:p>
            <a:pPr lvl="1">
              <a:spcBef>
                <a:spcPts val="4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How to model this problem (a </a:t>
            </a:r>
            <a:r>
              <a:rPr lang="en-US" dirty="0"/>
              <a:t>bi-level programming </a:t>
            </a:r>
            <a:r>
              <a:rPr lang="en-US" dirty="0" smtClean="0"/>
              <a:t>model)?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7</a:t>
            </a:fld>
            <a:endParaRPr lang="en-US"/>
          </a:p>
        </p:txBody>
      </p:sp>
      <p:grpSp>
        <p:nvGrpSpPr>
          <p:cNvPr id="5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6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149304" y="231875"/>
            <a:ext cx="4537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702E3C"/>
                </a:solidFill>
              </a:rPr>
              <a:t>1. Introduction</a:t>
            </a:r>
            <a:endParaRPr lang="en-US" sz="4400" b="1" dirty="0">
              <a:solidFill>
                <a:srgbClr val="702E3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2663" y="1963040"/>
            <a:ext cx="5839143" cy="3672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400" b="1" dirty="0"/>
              <a:t>The upper-level problem</a:t>
            </a:r>
            <a:r>
              <a:rPr lang="en-US" sz="2400" dirty="0"/>
              <a:t>: decides </a:t>
            </a:r>
            <a:r>
              <a:rPr lang="en-US" sz="2400" b="1" dirty="0">
                <a:solidFill>
                  <a:srgbClr val="C00000"/>
                </a:solidFill>
              </a:rPr>
              <a:t>where and how many </a:t>
            </a:r>
            <a:r>
              <a:rPr lang="en-US" sz="2400" b="1" dirty="0" smtClean="0">
                <a:solidFill>
                  <a:srgbClr val="C00000"/>
                </a:solidFill>
              </a:rPr>
              <a:t>lines/service arcs</a:t>
            </a:r>
            <a:r>
              <a:rPr lang="en-US" sz="2400" dirty="0" smtClean="0"/>
              <a:t> </a:t>
            </a:r>
            <a:r>
              <a:rPr lang="en-US" sz="2400" dirty="0"/>
              <a:t>should be </a:t>
            </a:r>
            <a:r>
              <a:rPr lang="en-US" sz="2400" dirty="0" smtClean="0"/>
              <a:t>built/open to minimize the system travel cost</a:t>
            </a:r>
            <a:endParaRPr lang="en-US" sz="2400" dirty="0"/>
          </a:p>
          <a:p>
            <a:pPr lvl="1" algn="just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</a:pPr>
            <a:endParaRPr lang="en-US" sz="2400" dirty="0"/>
          </a:p>
          <a:p>
            <a:pPr lvl="1" algn="just">
              <a:spcBef>
                <a:spcPts val="400"/>
              </a:spcBef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2400" b="1" dirty="0"/>
              <a:t>The lower-level problem</a:t>
            </a:r>
            <a:r>
              <a:rPr lang="en-US" sz="2400" dirty="0"/>
              <a:t>: aims to </a:t>
            </a:r>
            <a:r>
              <a:rPr lang="en-US" sz="2400" b="1" dirty="0">
                <a:solidFill>
                  <a:srgbClr val="C00000"/>
                </a:solidFill>
              </a:rPr>
              <a:t>predict travelers’ response </a:t>
            </a:r>
            <a:r>
              <a:rPr lang="en-US" sz="2400" dirty="0"/>
              <a:t>to changes in the network conditions, by assuming certain </a:t>
            </a:r>
            <a:r>
              <a:rPr lang="en-US" sz="2400" dirty="0" smtClean="0"/>
              <a:t>realistic </a:t>
            </a:r>
            <a:r>
              <a:rPr lang="en-US" sz="2400" b="1" dirty="0" smtClean="0">
                <a:solidFill>
                  <a:srgbClr val="C00000"/>
                </a:solidFill>
              </a:rPr>
              <a:t>user travel behavior </a:t>
            </a:r>
            <a:r>
              <a:rPr lang="en-US" sz="2400" dirty="0" smtClean="0"/>
              <a:t>rules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12" y="2266391"/>
            <a:ext cx="5019675" cy="31623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57388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38786"/>
              </p:ext>
            </p:extLst>
          </p:nvPr>
        </p:nvGraphicFramePr>
        <p:xfrm>
          <a:off x="1137848" y="1255912"/>
          <a:ext cx="9671050" cy="4775333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468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Existing studies</a:t>
                      </a:r>
                      <a:endParaRPr lang="en-US" sz="24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Our studies</a:t>
                      </a:r>
                      <a:endParaRPr lang="en-US" sz="24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7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C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Frequency-based static </a:t>
                      </a:r>
                      <a:r>
                        <a:rPr lang="en-US" sz="2000" b="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transit network design</a:t>
                      </a:r>
                      <a:endParaRPr lang="en-US" sz="2000" b="0" dirty="0">
                        <a:effectLst/>
                        <a:latin typeface="+mn-lt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Schedule-based dynamic 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transit service network design</a:t>
                      </a:r>
                      <a:endParaRPr lang="en-US" sz="2000" b="0" dirty="0">
                        <a:effectLst/>
                        <a:latin typeface="+mn-lt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5746"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Font typeface="Wingdings" panose="05000000000000000000" pitchFamily="2" charset="2"/>
                        <a:buChar char=""/>
                      </a:pPr>
                      <a:r>
                        <a:rPr lang="en-US" sz="2000" b="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Simplified travel behavior + tight capacity </a:t>
                      </a:r>
                      <a:r>
                        <a:rPr lang="en-US" sz="2000" b="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constraints (</a:t>
                      </a:r>
                      <a:r>
                        <a:rPr lang="en-US" sz="1800" b="0" kern="120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Szeto and Jiang,</a:t>
                      </a:r>
                      <a:r>
                        <a:rPr lang="en-US" sz="1800" b="0" kern="1200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2014</a:t>
                      </a:r>
                      <a:r>
                        <a:rPr lang="en-US" sz="2000" b="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  <a:endParaRPr lang="en-US" sz="2000" b="0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Font typeface="Wingdings" panose="05000000000000000000" pitchFamily="2" charset="2"/>
                        <a:buChar char=""/>
                      </a:pPr>
                      <a:r>
                        <a:rPr lang="en-US" sz="2000" b="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User equilibrium travel behavior without tight capacity </a:t>
                      </a:r>
                      <a:r>
                        <a:rPr lang="en-US" sz="2000" b="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constraints (</a:t>
                      </a:r>
                      <a:r>
                        <a:rPr lang="en-US" sz="2000" b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Gao</a:t>
                      </a:r>
                      <a:r>
                        <a:rPr lang="en-US" sz="2000" b="0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et al., 2004</a:t>
                      </a:r>
                      <a:r>
                        <a:rPr lang="en-US" sz="2000" b="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  <a:endParaRPr lang="en-US" sz="2000" b="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UE-oriented travel behavior 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tight capacity constraints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(e.g. vehicle carrying capacity and station spatial capacity)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 </a:t>
                      </a:r>
                      <a:endParaRPr lang="en-US" sz="2000" b="0" dirty="0">
                        <a:effectLst/>
                        <a:latin typeface="+mn-lt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7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C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Flow-based</a:t>
                      </a:r>
                      <a:r>
                        <a:rPr lang="en-US" sz="2000" b="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mixed integer nonlinear/linear programming </a:t>
                      </a:r>
                      <a:r>
                        <a:rPr lang="en-US" sz="2000" b="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problem</a:t>
                      </a:r>
                      <a:endParaRPr lang="en-US" sz="2000" b="0" dirty="0">
                        <a:effectLst/>
                        <a:latin typeface="+mn-lt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Agent-based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integer linear programming problem</a:t>
                      </a:r>
                      <a:endParaRPr lang="en-US" sz="2000" b="0" dirty="0">
                        <a:effectLst/>
                        <a:latin typeface="+mn-lt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  <p:grpSp>
        <p:nvGrpSpPr>
          <p:cNvPr id="8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9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149304" y="231875"/>
            <a:ext cx="4537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702E3C"/>
                </a:solidFill>
              </a:rPr>
              <a:t>1. Introduction</a:t>
            </a:r>
            <a:endParaRPr lang="en-US" sz="44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2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849" y="1145838"/>
            <a:ext cx="11024559" cy="5309508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Clr>
                <a:srgbClr val="00B0F0"/>
              </a:buClr>
              <a:buNone/>
            </a:pPr>
            <a:r>
              <a:rPr lang="en-US" sz="2400" b="1" dirty="0" smtClean="0">
                <a:cs typeface="Arial" panose="020B0604020202020204" pitchFamily="34" charset="0"/>
              </a:rPr>
              <a:t>1. </a:t>
            </a:r>
            <a:r>
              <a:rPr lang="en-US" sz="2400" dirty="0" smtClean="0">
                <a:cs typeface="Arial" panose="020B0604020202020204" pitchFamily="34" charset="0"/>
              </a:rPr>
              <a:t>How to formulate the UE-oriented (</a:t>
            </a:r>
            <a:r>
              <a:rPr lang="en-US" sz="2400" dirty="0" smtClean="0">
                <a:solidFill>
                  <a:srgbClr val="C00000"/>
                </a:solidFill>
                <a:cs typeface="Arial" panose="020B0604020202020204" pitchFamily="34" charset="0"/>
              </a:rPr>
              <a:t>Self-disutility minimization</a:t>
            </a:r>
            <a:r>
              <a:rPr lang="en-US" sz="2400" dirty="0" smtClean="0">
                <a:cs typeface="Arial" panose="020B0604020202020204" pitchFamily="34" charset="0"/>
              </a:rPr>
              <a:t>) travel behavior under tight capacity constraints?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Method 1:</a:t>
            </a:r>
            <a:r>
              <a:rPr lang="en-US" sz="2200" dirty="0" smtClean="0">
                <a:cs typeface="Arial" panose="020B0604020202020204" pitchFamily="34" charset="0"/>
              </a:rPr>
              <a:t> Modified </a:t>
            </a:r>
            <a:r>
              <a:rPr lang="en-US" sz="2400" dirty="0"/>
              <a:t>Beckmann-McGuire-</a:t>
            </a:r>
            <a:r>
              <a:rPr lang="en-US" sz="2400" dirty="0" err="1"/>
              <a:t>Winsten</a:t>
            </a:r>
            <a:r>
              <a:rPr lang="en-US" sz="2400" dirty="0"/>
              <a:t> (</a:t>
            </a:r>
            <a:r>
              <a:rPr lang="en-US" sz="2400" dirty="0" smtClean="0"/>
              <a:t>BMW, 1956) model</a:t>
            </a:r>
          </a:p>
          <a:p>
            <a:pPr marL="0" indent="0">
              <a:buNone/>
            </a:pPr>
            <a:endParaRPr lang="en-US" sz="2200" dirty="0" smtClean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27EA4-1132-4675-BCD7-E5102BAD8CA4}" type="slidenum">
              <a:rPr lang="en-US" smtClean="0"/>
              <a:t>9</a:t>
            </a:fld>
            <a:endParaRPr lang="en-US"/>
          </a:p>
        </p:txBody>
      </p:sp>
      <p:grpSp>
        <p:nvGrpSpPr>
          <p:cNvPr id="14" name="组合 5"/>
          <p:cNvGrpSpPr/>
          <p:nvPr/>
        </p:nvGrpSpPr>
        <p:grpSpPr>
          <a:xfrm>
            <a:off x="251604" y="715155"/>
            <a:ext cx="11688792" cy="190774"/>
            <a:chOff x="0" y="226343"/>
            <a:chExt cx="9144000" cy="257175"/>
          </a:xfrm>
        </p:grpSpPr>
        <p:cxnSp>
          <p:nvCxnSpPr>
            <p:cNvPr id="15" name="直接连接符 6"/>
            <p:cNvCxnSpPr/>
            <p:nvPr/>
          </p:nvCxnSpPr>
          <p:spPr>
            <a:xfrm>
              <a:off x="0" y="483518"/>
              <a:ext cx="9144000" cy="0"/>
            </a:xfrm>
            <a:prstGeom prst="line">
              <a:avLst/>
            </a:prstGeom>
            <a:ln w="19050">
              <a:solidFill>
                <a:srgbClr val="B255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4"/>
            <p:cNvSpPr/>
            <p:nvPr/>
          </p:nvSpPr>
          <p:spPr>
            <a:xfrm>
              <a:off x="0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/>
            <p:nvPr/>
          </p:nvSpPr>
          <p:spPr>
            <a:xfrm flipH="1">
              <a:off x="8036569" y="226343"/>
              <a:ext cx="1107431" cy="257175"/>
            </a:xfrm>
            <a:custGeom>
              <a:avLst/>
              <a:gdLst>
                <a:gd name="connsiteX0" fmla="*/ 0 w 1107431"/>
                <a:gd name="connsiteY0" fmla="*/ 0 h 257175"/>
                <a:gd name="connsiteX1" fmla="*/ 1107431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  <a:gd name="connsiteX0" fmla="*/ 0 w 1107431"/>
                <a:gd name="connsiteY0" fmla="*/ 0 h 257175"/>
                <a:gd name="connsiteX1" fmla="*/ 889717 w 1107431"/>
                <a:gd name="connsiteY1" fmla="*/ 0 h 257175"/>
                <a:gd name="connsiteX2" fmla="*/ 1107431 w 1107431"/>
                <a:gd name="connsiteY2" fmla="*/ 257175 h 257175"/>
                <a:gd name="connsiteX3" fmla="*/ 0 w 1107431"/>
                <a:gd name="connsiteY3" fmla="*/ 257175 h 257175"/>
                <a:gd name="connsiteX4" fmla="*/ 0 w 1107431"/>
                <a:gd name="connsiteY4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431" h="257175">
                  <a:moveTo>
                    <a:pt x="0" y="0"/>
                  </a:moveTo>
                  <a:lnTo>
                    <a:pt x="889717" y="0"/>
                  </a:lnTo>
                  <a:lnTo>
                    <a:pt x="1107431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5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45433" y="205830"/>
            <a:ext cx="763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702E3C"/>
                </a:solidFill>
              </a:rPr>
              <a:t>2. Challenges and our solutions</a:t>
            </a:r>
            <a:endParaRPr lang="en-US" sz="4000" b="1" dirty="0">
              <a:solidFill>
                <a:srgbClr val="702E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3849" y="2641350"/>
                <a:ext cx="5167223" cy="3646639"/>
              </a:xfrm>
              <a:prstGeom prst="rect">
                <a:avLst/>
              </a:prstGeom>
              <a:noFill/>
              <a:ln>
                <a:solidFill>
                  <a:srgbClr val="702E3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Objective 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nary>
                            <m:naryPr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err="1" smtClean="0"/>
                  <a:t>s.t.</a:t>
                </a:r>
                <a:r>
                  <a:rPr lang="en-US" dirty="0" smtClean="0"/>
                  <a:t>,</a:t>
                </a:r>
              </a:p>
              <a:p>
                <a:r>
                  <a:rPr lang="en-US" dirty="0" smtClean="0"/>
                  <a:t>Flow balance constraints</a:t>
                </a:r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e>
                                </m:d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,∀(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 smtClean="0">
                    <a:solidFill>
                      <a:srgbClr val="C00000"/>
                    </a:solidFill>
                  </a:rPr>
                  <a:t>Tight link capacity constraints</a:t>
                </a:r>
                <a:r>
                  <a:rPr lang="en-US" b="1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𝑪𝒂𝒑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,∀(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Positive Variables:</a:t>
                </a:r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≥0, 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9" y="2641350"/>
                <a:ext cx="5167223" cy="3646639"/>
              </a:xfrm>
              <a:prstGeom prst="rect">
                <a:avLst/>
              </a:prstGeom>
              <a:blipFill rotWithShape="0">
                <a:blip r:embed="rId2"/>
                <a:stretch>
                  <a:fillRect l="-6353" t="-667"/>
                </a:stretch>
              </a:blipFill>
              <a:ln>
                <a:solidFill>
                  <a:srgbClr val="702E3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116128" y="2649976"/>
            <a:ext cx="5338322" cy="3408625"/>
          </a:xfrm>
          <a:prstGeom prst="rect">
            <a:avLst/>
          </a:prstGeom>
          <a:noFill/>
          <a:ln>
            <a:solidFill>
              <a:srgbClr val="702E3C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500"/>
              </a:spcBef>
              <a:spcAft>
                <a:spcPts val="2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FF"/>
                </a:solidFill>
              </a:rPr>
              <a:t>Hearn (</a:t>
            </a:r>
            <a:r>
              <a:rPr lang="en-US" dirty="0" smtClean="0">
                <a:solidFill>
                  <a:srgbClr val="0000FF"/>
                </a:solidFill>
              </a:rPr>
              <a:t>1980): </a:t>
            </a:r>
            <a:r>
              <a:rPr lang="en-US" dirty="0" err="1" smtClean="0">
                <a:solidFill>
                  <a:srgbClr val="C00000"/>
                </a:solidFill>
              </a:rPr>
              <a:t>Wardrop’s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user </a:t>
            </a:r>
            <a:r>
              <a:rPr lang="en-US" dirty="0"/>
              <a:t>equilibrium </a:t>
            </a:r>
            <a:r>
              <a:rPr lang="en-US" dirty="0" smtClean="0"/>
              <a:t>may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 smtClean="0">
                <a:solidFill>
                  <a:srgbClr val="C00000"/>
                </a:solidFill>
              </a:rPr>
              <a:t>exist</a:t>
            </a:r>
          </a:p>
          <a:p>
            <a:pPr marL="285750" indent="-285750" algn="just">
              <a:spcBef>
                <a:spcPts val="500"/>
              </a:spcBef>
              <a:spcAft>
                <a:spcPts val="2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FF"/>
                </a:solidFill>
              </a:rPr>
              <a:t>Larsson and </a:t>
            </a:r>
            <a:r>
              <a:rPr lang="en-US" dirty="0" err="1">
                <a:solidFill>
                  <a:srgbClr val="0000FF"/>
                </a:solidFill>
              </a:rPr>
              <a:t>Patriksson</a:t>
            </a:r>
            <a:r>
              <a:rPr lang="en-US" dirty="0">
                <a:solidFill>
                  <a:srgbClr val="0000FF"/>
                </a:solidFill>
              </a:rPr>
              <a:t> (1995): </a:t>
            </a:r>
            <a:r>
              <a:rPr lang="en-US" dirty="0" smtClean="0"/>
              <a:t>A </a:t>
            </a:r>
            <a:r>
              <a:rPr lang="en-US" dirty="0"/>
              <a:t>generalized UE </a:t>
            </a:r>
            <a:r>
              <a:rPr lang="en-US" dirty="0" smtClean="0"/>
              <a:t>may exist where </a:t>
            </a:r>
            <a:r>
              <a:rPr lang="en-US" dirty="0" err="1">
                <a:solidFill>
                  <a:srgbClr val="C00000"/>
                </a:solidFill>
              </a:rPr>
              <a:t>Lagrangean</a:t>
            </a:r>
            <a:r>
              <a:rPr lang="en-US" dirty="0">
                <a:solidFill>
                  <a:srgbClr val="C00000"/>
                </a:solidFill>
              </a:rPr>
              <a:t> multipliers </a:t>
            </a:r>
            <a:r>
              <a:rPr lang="en-US" dirty="0"/>
              <a:t>of link capacity constraints can be treated as link </a:t>
            </a:r>
            <a:r>
              <a:rPr lang="en-US" dirty="0" smtClean="0"/>
              <a:t>tolls</a:t>
            </a:r>
          </a:p>
          <a:p>
            <a:pPr marL="285750" indent="-285750" algn="just">
              <a:spcBef>
                <a:spcPts val="500"/>
              </a:spcBef>
              <a:spcAft>
                <a:spcPts val="2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FF"/>
                </a:solidFill>
              </a:rPr>
              <a:t>Correa et al. (2004): </a:t>
            </a:r>
            <a:r>
              <a:rPr lang="en-US" dirty="0" smtClean="0"/>
              <a:t>the </a:t>
            </a:r>
            <a:r>
              <a:rPr lang="en-US" dirty="0"/>
              <a:t>solution of the modified BMW model </a:t>
            </a:r>
            <a:r>
              <a:rPr lang="en-US" dirty="0" smtClean="0"/>
              <a:t>belongs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one of Nash equilibriums </a:t>
            </a:r>
            <a:r>
              <a:rPr lang="en-US" dirty="0" smtClean="0"/>
              <a:t>in capacitated networks.</a:t>
            </a:r>
          </a:p>
          <a:p>
            <a:pPr marL="285750" indent="-285750" algn="just">
              <a:spcBef>
                <a:spcPts val="500"/>
              </a:spcBef>
              <a:spcAft>
                <a:spcPts val="2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Under tight capacity/resource constraints, Nash equilibrium is </a:t>
            </a:r>
            <a:r>
              <a:rPr lang="en-US" dirty="0" smtClean="0">
                <a:solidFill>
                  <a:srgbClr val="C00000"/>
                </a:solidFill>
              </a:rPr>
              <a:t>not equal </a:t>
            </a:r>
            <a:r>
              <a:rPr lang="en-US" dirty="0" smtClean="0"/>
              <a:t>to </a:t>
            </a:r>
            <a:r>
              <a:rPr lang="en-US" dirty="0" err="1" smtClean="0"/>
              <a:t>Wardrop’s</a:t>
            </a:r>
            <a:r>
              <a:rPr lang="en-US" dirty="0" smtClean="0"/>
              <a:t> user equilibrium.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39" y="5909091"/>
            <a:ext cx="1970795" cy="5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9421</TotalTime>
  <Words>1520</Words>
  <Application>Microsoft Office PowerPoint</Application>
  <PresentationFormat>Widescreen</PresentationFormat>
  <Paragraphs>302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黑体</vt:lpstr>
      <vt:lpstr>宋体</vt:lpstr>
      <vt:lpstr>宋体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</dc:creator>
  <cp:lastModifiedBy>Xuesong Zhou</cp:lastModifiedBy>
  <cp:revision>437</cp:revision>
  <cp:lastPrinted>2017-01-26T17:30:43Z</cp:lastPrinted>
  <dcterms:created xsi:type="dcterms:W3CDTF">2014-11-03T18:53:50Z</dcterms:created>
  <dcterms:modified xsi:type="dcterms:W3CDTF">2017-03-16T15:14:27Z</dcterms:modified>
</cp:coreProperties>
</file>